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90" r:id="rId3"/>
    <p:sldId id="291" r:id="rId4"/>
    <p:sldId id="273" r:id="rId5"/>
    <p:sldId id="274" r:id="rId6"/>
    <p:sldId id="275" r:id="rId7"/>
    <p:sldId id="292" r:id="rId8"/>
    <p:sldId id="257" r:id="rId9"/>
    <p:sldId id="265" r:id="rId10"/>
    <p:sldId id="293" r:id="rId11"/>
    <p:sldId id="276" r:id="rId12"/>
    <p:sldId id="266" r:id="rId13"/>
    <p:sldId id="261" r:id="rId14"/>
    <p:sldId id="285" r:id="rId15"/>
    <p:sldId id="263" r:id="rId16"/>
    <p:sldId id="277" r:id="rId17"/>
    <p:sldId id="270" r:id="rId18"/>
    <p:sldId id="278" r:id="rId19"/>
    <p:sldId id="262" r:id="rId20"/>
    <p:sldId id="281" r:id="rId21"/>
    <p:sldId id="289" r:id="rId22"/>
    <p:sldId id="279" r:id="rId23"/>
    <p:sldId id="280" r:id="rId24"/>
    <p:sldId id="272" r:id="rId25"/>
    <p:sldId id="260" r:id="rId26"/>
    <p:sldId id="282" r:id="rId27"/>
    <p:sldId id="271" r:id="rId28"/>
    <p:sldId id="283" r:id="rId29"/>
    <p:sldId id="286" r:id="rId30"/>
    <p:sldId id="284" r:id="rId31"/>
    <p:sldId id="26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164" autoAdjust="0"/>
  </p:normalViewPr>
  <p:slideViewPr>
    <p:cSldViewPr>
      <p:cViewPr>
        <p:scale>
          <a:sx n="60" d="100"/>
          <a:sy n="60" d="100"/>
        </p:scale>
        <p:origin x="-1740" y="-474"/>
      </p:cViewPr>
      <p:guideLst>
        <p:guide orient="horz" pos="2160"/>
        <p:guide pos="2880"/>
      </p:guideLst>
    </p:cSldViewPr>
  </p:slideViewPr>
  <p:notesTextViewPr>
    <p:cViewPr>
      <p:scale>
        <a:sx n="1" d="1"/>
        <a:sy n="1" d="1"/>
      </p:scale>
      <p:origin x="0" y="0"/>
    </p:cViewPr>
  </p:notesTextViewPr>
  <p:sorterViewPr>
    <p:cViewPr>
      <p:scale>
        <a:sx n="100" d="100"/>
        <a:sy n="100" d="100"/>
      </p:scale>
      <p:origin x="0" y="140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901CF6-0FBF-4F28-BAE9-73175DDD65AA}" type="datetimeFigureOut">
              <a:rPr lang="en-US" smtClean="0"/>
              <a:t>9/9/2013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4E6B6D-8AB8-4BD3-B525-00BC9EB7B67C}" type="slidenum">
              <a:rPr lang="en-US" smtClean="0"/>
              <a:t>‹#›</a:t>
            </a:fld>
            <a:endParaRPr lang="en-US"/>
          </a:p>
        </p:txBody>
      </p:sp>
    </p:spTree>
    <p:extLst>
      <p:ext uri="{BB962C8B-B14F-4D97-AF65-F5344CB8AC3E}">
        <p14:creationId xmlns:p14="http://schemas.microsoft.com/office/powerpoint/2010/main" val="628728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call811.com/"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dol.gov/dol/topic/disability/ada.htm"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www.communitygarden.org/learn/tools.php" TargetMode="External"/><Relationship Id="rId13" Type="http://schemas.openxmlformats.org/officeDocument/2006/relationships/hyperlink" Target="http://vegipm.tamu.edu/" TargetMode="External"/><Relationship Id="rId3" Type="http://schemas.openxmlformats.org/officeDocument/2006/relationships/hyperlink" Target="http://www.godaddy.com/" TargetMode="External"/><Relationship Id="rId7" Type="http://schemas.openxmlformats.org/officeDocument/2006/relationships/hyperlink" Target="http://tarrantmg.org/" TargetMode="External"/><Relationship Id="rId12" Type="http://schemas.openxmlformats.org/officeDocument/2006/relationships/hyperlink" Target="http://www.jmgkids.us/" TargetMode="External"/><Relationship Id="rId17" Type="http://schemas.openxmlformats.org/officeDocument/2006/relationships/hyperlink" Target="http://support.google.com/youtube/bin/static.py?hl=en&amp;page=guide.cs&amp;guide=1646810" TargetMode="External"/><Relationship Id="rId2" Type="http://schemas.openxmlformats.org/officeDocument/2006/relationships/slide" Target="../slides/slide23.xml"/><Relationship Id="rId16" Type="http://schemas.openxmlformats.org/officeDocument/2006/relationships/hyperlink" Target="http://www.facebook.com/about/pages" TargetMode="External"/><Relationship Id="rId1" Type="http://schemas.openxmlformats.org/officeDocument/2006/relationships/notesMaster" Target="../notesMasters/notesMaster1.xml"/><Relationship Id="rId6" Type="http://schemas.openxmlformats.org/officeDocument/2006/relationships/hyperlink" Target="http://home2.fvcc.edu/~drausche/tutorials/google.pdf" TargetMode="External"/><Relationship Id="rId11" Type="http://schemas.openxmlformats.org/officeDocument/2006/relationships/hyperlink" Target="http://www.kidsgardening.org/" TargetMode="External"/><Relationship Id="rId5" Type="http://schemas.openxmlformats.org/officeDocument/2006/relationships/hyperlink" Target="http://www.google.com/sites/help/intl/en/overview.html" TargetMode="External"/><Relationship Id="rId15" Type="http://schemas.openxmlformats.org/officeDocument/2006/relationships/hyperlink" Target="http://animoto.com/" TargetMode="External"/><Relationship Id="rId10" Type="http://schemas.openxmlformats.org/officeDocument/2006/relationships/hyperlink" Target="http://www.ahs.org/" TargetMode="External"/><Relationship Id="rId4" Type="http://schemas.openxmlformats.org/officeDocument/2006/relationships/hyperlink" Target="http://support.google.com/accounts/bin/topic.py?hl=en&amp;topic=2364542&amp;parent=TopLevel&amp;ctx=topic" TargetMode="External"/><Relationship Id="rId9" Type="http://schemas.openxmlformats.org/officeDocument/2006/relationships/hyperlink" Target="https://agrilifebookstore.org/" TargetMode="External"/><Relationship Id="rId14" Type="http://schemas.openxmlformats.org/officeDocument/2006/relationships/hyperlink" Target="http://aggie-horticulture.tamu.edu/vegetable/files/2010/10/E-502_home_vegetable_guide.pdf"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501c3.org/"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1</a:t>
            </a:fld>
            <a:endParaRPr lang="en-US"/>
          </a:p>
        </p:txBody>
      </p:sp>
    </p:spTree>
    <p:extLst>
      <p:ext uri="{BB962C8B-B14F-4D97-AF65-F5344CB8AC3E}">
        <p14:creationId xmlns:p14="http://schemas.microsoft.com/office/powerpoint/2010/main" val="3966709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Bef>
                <a:spcPts val="0"/>
              </a:spcBef>
              <a:spcAft>
                <a:spcPts val="0"/>
              </a:spcAft>
              <a:buFont typeface="Symbol"/>
              <a:buChar char=""/>
            </a:pPr>
            <a:r>
              <a:rPr lang="en-US" sz="1200" dirty="0" smtClean="0">
                <a:effectLst/>
                <a:latin typeface="+mn-lt"/>
                <a:ea typeface="Calibri"/>
                <a:cs typeface="Times New Roman"/>
              </a:rPr>
              <a:t>Is there a need or desire for a community garden</a:t>
            </a:r>
          </a:p>
          <a:p>
            <a:pPr marL="742950" marR="0" lvl="1" indent="-285750">
              <a:lnSpc>
                <a:spcPct val="115000"/>
              </a:lnSpc>
              <a:spcBef>
                <a:spcPts val="0"/>
              </a:spcBef>
              <a:spcAft>
                <a:spcPts val="0"/>
              </a:spcAft>
              <a:buFont typeface="Wingdings"/>
              <a:buChar char=""/>
            </a:pPr>
            <a:r>
              <a:rPr lang="en-US" sz="1200" dirty="0" smtClean="0">
                <a:effectLst/>
                <a:latin typeface="+mn-lt"/>
                <a:ea typeface="Calibri"/>
                <a:cs typeface="Times New Roman"/>
              </a:rPr>
              <a:t>Have you been approached by any organization</a:t>
            </a:r>
          </a:p>
          <a:p>
            <a:pPr marL="342900" marR="0" lvl="0" indent="-342900">
              <a:lnSpc>
                <a:spcPct val="115000"/>
              </a:lnSpc>
              <a:spcBef>
                <a:spcPts val="0"/>
              </a:spcBef>
              <a:spcAft>
                <a:spcPts val="0"/>
              </a:spcAft>
              <a:buFont typeface="Symbol"/>
              <a:buChar char=""/>
            </a:pPr>
            <a:r>
              <a:rPr lang="en-US" sz="1200" dirty="0" smtClean="0">
                <a:effectLst/>
                <a:latin typeface="+mn-lt"/>
                <a:ea typeface="Calibri"/>
                <a:cs typeface="Times New Roman"/>
              </a:rPr>
              <a:t>What kind of community garden</a:t>
            </a:r>
          </a:p>
          <a:p>
            <a:pPr marL="742950" marR="0" lvl="1" indent="-285750">
              <a:lnSpc>
                <a:spcPct val="115000"/>
              </a:lnSpc>
              <a:spcBef>
                <a:spcPts val="0"/>
              </a:spcBef>
              <a:spcAft>
                <a:spcPts val="0"/>
              </a:spcAft>
              <a:buFont typeface="Wingdings"/>
              <a:buChar char=""/>
            </a:pPr>
            <a:r>
              <a:rPr lang="en-US" sz="1200" dirty="0" smtClean="0">
                <a:effectLst/>
                <a:latin typeface="+mn-lt"/>
                <a:ea typeface="Calibri"/>
                <a:cs typeface="Times New Roman"/>
              </a:rPr>
              <a:t>Public Garden</a:t>
            </a:r>
          </a:p>
          <a:p>
            <a:pPr marL="742950" marR="0" lvl="1" indent="-285750">
              <a:lnSpc>
                <a:spcPct val="115000"/>
              </a:lnSpc>
              <a:spcBef>
                <a:spcPts val="0"/>
              </a:spcBef>
              <a:spcAft>
                <a:spcPts val="0"/>
              </a:spcAft>
              <a:buFont typeface="Wingdings"/>
              <a:buChar char=""/>
            </a:pPr>
            <a:r>
              <a:rPr lang="en-US" sz="1200" dirty="0" smtClean="0">
                <a:effectLst/>
                <a:latin typeface="+mn-lt"/>
                <a:ea typeface="Calibri"/>
                <a:cs typeface="Times New Roman"/>
              </a:rPr>
              <a:t>Food bank garden</a:t>
            </a:r>
          </a:p>
          <a:p>
            <a:pPr marL="742950" marR="0" lvl="1" indent="-285750">
              <a:lnSpc>
                <a:spcPct val="115000"/>
              </a:lnSpc>
              <a:spcBef>
                <a:spcPts val="0"/>
              </a:spcBef>
              <a:spcAft>
                <a:spcPts val="0"/>
              </a:spcAft>
              <a:buFont typeface="Wingdings"/>
              <a:buChar char=""/>
            </a:pPr>
            <a:r>
              <a:rPr lang="en-US" sz="1200" dirty="0" smtClean="0">
                <a:effectLst/>
                <a:latin typeface="+mn-lt"/>
                <a:ea typeface="Calibri"/>
                <a:cs typeface="Times New Roman"/>
              </a:rPr>
              <a:t>Private community or church garden</a:t>
            </a:r>
          </a:p>
          <a:p>
            <a:pPr marL="742950" marR="0" lvl="1" indent="-285750">
              <a:lnSpc>
                <a:spcPct val="115000"/>
              </a:lnSpc>
              <a:spcBef>
                <a:spcPts val="0"/>
              </a:spcBef>
              <a:spcAft>
                <a:spcPts val="1000"/>
              </a:spcAft>
              <a:buFont typeface="Wingdings"/>
              <a:buChar char=""/>
            </a:pPr>
            <a:r>
              <a:rPr lang="en-US" sz="1200" dirty="0" smtClean="0">
                <a:effectLst/>
                <a:latin typeface="+mn-lt"/>
                <a:ea typeface="Calibri"/>
                <a:cs typeface="Times New Roman"/>
              </a:rPr>
              <a:t>Your garden rules need to reflect and be very clear as to the type of garden you are</a:t>
            </a: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BF4E6B6D-8AB8-4BD3-B525-00BC9EB7B67C}" type="slidenum">
              <a:rPr lang="en-US" smtClean="0"/>
              <a:t>4</a:t>
            </a:fld>
            <a:endParaRPr lang="en-US"/>
          </a:p>
        </p:txBody>
      </p:sp>
    </p:spTree>
    <p:extLst>
      <p:ext uri="{BB962C8B-B14F-4D97-AF65-F5344CB8AC3E}">
        <p14:creationId xmlns:p14="http://schemas.microsoft.com/office/powerpoint/2010/main" val="3202546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NEED A DEDICATED GROUP OF PEOPLE TO SEE THIS PROJECT THROUGH FOR YEARS</a:t>
            </a:r>
            <a:r>
              <a:rPr lang="en-US" baseline="0" dirty="0" smtClean="0"/>
              <a:t> TO COME</a:t>
            </a:r>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5</a:t>
            </a:fld>
            <a:endParaRPr lang="en-US"/>
          </a:p>
        </p:txBody>
      </p:sp>
    </p:spTree>
    <p:extLst>
      <p:ext uri="{BB962C8B-B14F-4D97-AF65-F5344CB8AC3E}">
        <p14:creationId xmlns:p14="http://schemas.microsoft.com/office/powerpoint/2010/main" val="3411597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Elect a coordinator, secretary, treasurer and garden stewards to share in the building responsibilities and sustainability of your garden.  Documenting the gardens creation from the very beginning will allow you to communicate its growth to others.  Minutes to all meetings need to be documented and shared.  Monthly meetings are encouraged to keep everyone on the same page.  This is the beginning of your gardens infrastructure.</a:t>
            </a:r>
          </a:p>
          <a:p>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6</a:t>
            </a:fld>
            <a:endParaRPr lang="en-US"/>
          </a:p>
        </p:txBody>
      </p:sp>
    </p:spTree>
    <p:extLst>
      <p:ext uri="{BB962C8B-B14F-4D97-AF65-F5344CB8AC3E}">
        <p14:creationId xmlns:p14="http://schemas.microsoft.com/office/powerpoint/2010/main" val="2278004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9</a:t>
            </a:fld>
            <a:endParaRPr lang="en-US"/>
          </a:p>
        </p:txBody>
      </p:sp>
    </p:spTree>
    <p:extLst>
      <p:ext uri="{BB962C8B-B14F-4D97-AF65-F5344CB8AC3E}">
        <p14:creationId xmlns:p14="http://schemas.microsoft.com/office/powerpoint/2010/main" val="4102027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YOUR GARDEN LOGO AND ADDRESS HERE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(Your gardens’ name here) By-Laws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Article I – Name and Mission Statement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Section 1.00, Name –</a:t>
            </a:r>
            <a:r>
              <a:rPr lang="en-US" sz="1200" kern="1200" dirty="0" smtClean="0">
                <a:solidFill>
                  <a:schemeClr val="tx1"/>
                </a:solidFill>
                <a:effectLst/>
                <a:latin typeface="+mn-lt"/>
                <a:ea typeface="+mn-ea"/>
                <a:cs typeface="+mn-cs"/>
              </a:rPr>
              <a:t>The name of this organization shall be (Your gardens’ name here) (herein after “(Your gardens’ name here)” or the “Corporation”).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Section 2.00, Mission Statement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(Your gardens’ name here) is a voluntary organization organized to help build a sense of community and pride through collaborative gardening efforts that focus on the principles of organic gardening and to act as a center for educating and encouraging others to participate in gardening communities wherever they live and provide for others in need.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Article II – Membership</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Section 1.00, Definition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a:t>
            </a:r>
            <a:r>
              <a:rPr lang="en-US" sz="1200" i="1" kern="1200" dirty="0" smtClean="0">
                <a:solidFill>
                  <a:schemeClr val="tx1"/>
                </a:solidFill>
                <a:effectLst/>
                <a:latin typeface="+mn-lt"/>
                <a:ea typeface="+mn-ea"/>
                <a:cs typeface="+mn-cs"/>
              </a:rPr>
              <a:t>member </a:t>
            </a:r>
            <a:r>
              <a:rPr lang="en-US" sz="1200" kern="1200" dirty="0" smtClean="0">
                <a:solidFill>
                  <a:schemeClr val="tx1"/>
                </a:solidFill>
                <a:effectLst/>
                <a:latin typeface="+mn-lt"/>
                <a:ea typeface="+mn-ea"/>
                <a:cs typeface="+mn-cs"/>
              </a:rPr>
              <a:t>is someone who has been granted rights to a particular plot(s) and who agrees to and abides by the rules and requirements of the (Your gardens’ name here) defined herein the By-Laws.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Section 2.00, Prospective Members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Membership is available on a first come first serve basis to the first (number of plots here) interested parties and is open to surrounding area residents regardless of race, gender, national origin, color, religion, age, or sexual orientation. If all garden plots are occupied, prospective members’ names are placed on a waiting list. A prospective member of the (Your gardens’ name here) who has been offered a plot assignment must sign a gardening agreement and submit the associated membership dues to become a member.</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Section 3.00, Current Members</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current member in good standing may retain the assigned plot and remain a member of the (Your gardens’ name here) the following year by signing the agreement and paying the required membership dues at time of plot registration.</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F4E6B6D-8AB8-4BD3-B525-00BC9EB7B67C}" type="slidenum">
              <a:rPr lang="en-US" smtClean="0"/>
              <a:t>12</a:t>
            </a:fld>
            <a:endParaRPr lang="en-US"/>
          </a:p>
        </p:txBody>
      </p:sp>
    </p:spTree>
    <p:extLst>
      <p:ext uri="{BB962C8B-B14F-4D97-AF65-F5344CB8AC3E}">
        <p14:creationId xmlns:p14="http://schemas.microsoft.com/office/powerpoint/2010/main" val="1428822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Section 4.00, Membership Sign up and Dues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Memberships shall run from January 1</a:t>
            </a:r>
            <a:r>
              <a:rPr lang="en-US" sz="1200" kern="1200" baseline="30000" dirty="0" smtClean="0">
                <a:solidFill>
                  <a:schemeClr val="tx1"/>
                </a:solidFill>
                <a:effectLst/>
                <a:latin typeface="+mn-lt"/>
                <a:ea typeface="+mn-ea"/>
                <a:cs typeface="+mn-cs"/>
              </a:rPr>
              <a:t>st</a:t>
            </a:r>
            <a:r>
              <a:rPr lang="en-US" sz="1200" kern="1200" dirty="0" smtClean="0">
                <a:solidFill>
                  <a:schemeClr val="tx1"/>
                </a:solidFill>
                <a:effectLst/>
                <a:latin typeface="+mn-lt"/>
                <a:ea typeface="+mn-ea"/>
                <a:cs typeface="+mn-cs"/>
              </a:rPr>
              <a:t> through December 31st of each year, but a member may join at any time during the year. Membership dues are $40.00 per year, are non-refundable, and are to be paid at time of registration.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Section 5.00, Termination of Membership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thirty (30) day grace period is granted on membership renewal. If membership dues and forms are not received by the end of the grace period, then the member shall lose their membership and all (Your gardens’ name here) privileges. Membership and plot privileges may be revoked by the (Your gardens’ name here) Garden Council for violation(s) of the rules established by the (Your gardens’ name here) Garden Council. If a member fails to fulfill their responsibilities or breaks membership rules, the (Your gardens’ name here) Garden Council will notify the member in writing with details outlining the infraction(s) and what actions are required to rectify the situation. Members will be given </a:t>
            </a:r>
            <a:r>
              <a:rPr lang="en-US" sz="1200" b="1" kern="1200" dirty="0" smtClean="0">
                <a:solidFill>
                  <a:schemeClr val="tx1"/>
                </a:solidFill>
                <a:effectLst/>
                <a:latin typeface="+mn-lt"/>
                <a:ea typeface="+mn-ea"/>
                <a:cs typeface="+mn-cs"/>
              </a:rPr>
              <a:t>30</a:t>
            </a:r>
            <a:r>
              <a:rPr lang="en-US" sz="1200" kern="1200" dirty="0" smtClean="0">
                <a:solidFill>
                  <a:schemeClr val="tx1"/>
                </a:solidFill>
                <a:effectLst/>
                <a:latin typeface="+mn-lt"/>
                <a:ea typeface="+mn-ea"/>
                <a:cs typeface="+mn-cs"/>
              </a:rPr>
              <a:t> days to rectify the situation. </a:t>
            </a:r>
          </a:p>
          <a:p>
            <a:r>
              <a:rPr lang="en-US" sz="1200" kern="1200" dirty="0" smtClean="0">
                <a:solidFill>
                  <a:schemeClr val="tx1"/>
                </a:solidFill>
                <a:effectLst/>
                <a:latin typeface="+mn-lt"/>
                <a:ea typeface="+mn-ea"/>
                <a:cs typeface="+mn-cs"/>
              </a:rPr>
              <a:t>If the member fails to rectify the situation, the (Your gardens’ name here) Garden Council will meet and discuss the situation and determine whether the member will be given further time to resolve the issue or whether their membership is to be terminated. A vote of 75% of the council members is required to terminate membership. If membership is terminated, the member’s garden plot will be given to the next person on the waiting list and all membership dues paid in that year will be forfeit.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Section 6.00, Membership Guidelines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Two (2)</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work days per month will be scheduled to perform general site cleanup, weeding and other maintenance activities. Each Member is requested to attend at least one (1) work days per month. Work days will be established by the (Your gardens’ name here) Garden Council and published on the bulletin board and other established communication methods.  The (Your gardens’ name here) is an organic garden project. Only organic fertilizers, pesticides and fungicides may be used in the garden. A list will be provided of Organic Pesticides, Fertilizers and Disease Control options.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Others may be approved by the (Your gardens’ name here) Garden </a:t>
            </a:r>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13</a:t>
            </a:fld>
            <a:endParaRPr lang="en-US"/>
          </a:p>
        </p:txBody>
      </p:sp>
    </p:spTree>
    <p:extLst>
      <p:ext uri="{BB962C8B-B14F-4D97-AF65-F5344CB8AC3E}">
        <p14:creationId xmlns:p14="http://schemas.microsoft.com/office/powerpoint/2010/main" val="745963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Who owns the land</a:t>
            </a:r>
          </a:p>
          <a:p>
            <a:pPr lvl="0"/>
            <a:r>
              <a:rPr lang="en-US" sz="1200" kern="1200" dirty="0" smtClean="0">
                <a:solidFill>
                  <a:schemeClr val="tx1"/>
                </a:solidFill>
                <a:effectLst/>
                <a:latin typeface="+mn-lt"/>
                <a:ea typeface="+mn-ea"/>
                <a:cs typeface="+mn-cs"/>
              </a:rPr>
              <a:t>Contact your county’s tax assessor’s office</a:t>
            </a:r>
          </a:p>
          <a:p>
            <a:pPr lvl="1"/>
            <a:r>
              <a:rPr lang="en-US" sz="1200" kern="1200" dirty="0" smtClean="0">
                <a:solidFill>
                  <a:schemeClr val="tx1"/>
                </a:solidFill>
                <a:effectLst/>
                <a:latin typeface="+mn-lt"/>
                <a:ea typeface="+mn-ea"/>
                <a:cs typeface="+mn-cs"/>
              </a:rPr>
              <a:t>Contact the Owner </a:t>
            </a:r>
          </a:p>
          <a:p>
            <a:pPr lvl="1"/>
            <a:r>
              <a:rPr lang="en-US" sz="1200" kern="1200" dirty="0" smtClean="0">
                <a:solidFill>
                  <a:schemeClr val="tx1"/>
                </a:solidFill>
                <a:effectLst/>
                <a:latin typeface="+mn-lt"/>
                <a:ea typeface="+mn-ea"/>
                <a:cs typeface="+mn-cs"/>
              </a:rPr>
              <a:t>Is the land available for lease and how much  (most landowners will lease for $1.00 per year to community gardens, but not always)  another budget line item.</a:t>
            </a:r>
          </a:p>
          <a:p>
            <a:pPr lvl="1"/>
            <a:r>
              <a:rPr lang="en-US" sz="1200" kern="1200" dirty="0" smtClean="0">
                <a:solidFill>
                  <a:schemeClr val="tx1"/>
                </a:solidFill>
                <a:effectLst/>
                <a:latin typeface="+mn-lt"/>
                <a:ea typeface="+mn-ea"/>
                <a:cs typeface="+mn-cs"/>
              </a:rPr>
              <a:t>Soil test the site (line item in your budget)</a:t>
            </a:r>
          </a:p>
          <a:p>
            <a:pPr lvl="0"/>
            <a:r>
              <a:rPr lang="en-US" sz="1200" kern="1200" dirty="0" smtClean="0">
                <a:solidFill>
                  <a:schemeClr val="tx1"/>
                </a:solidFill>
                <a:effectLst/>
                <a:latin typeface="+mn-lt"/>
                <a:ea typeface="+mn-ea"/>
                <a:cs typeface="+mn-cs"/>
              </a:rPr>
              <a:t>The soil may not be suitable due to contamination by chemical dumping</a:t>
            </a:r>
          </a:p>
          <a:p>
            <a:pPr lvl="0"/>
            <a:r>
              <a:rPr lang="en-US" sz="1200" kern="1200" dirty="0" smtClean="0">
                <a:solidFill>
                  <a:schemeClr val="tx1"/>
                </a:solidFill>
                <a:effectLst/>
                <a:latin typeface="+mn-lt"/>
                <a:ea typeface="+mn-ea"/>
                <a:cs typeface="+mn-cs"/>
              </a:rPr>
              <a:t>If it is suitable you need to know what nutrients need to be added (or not added) and what amount you need to add.</a:t>
            </a:r>
          </a:p>
          <a:p>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15</a:t>
            </a:fld>
            <a:endParaRPr lang="en-US"/>
          </a:p>
        </p:txBody>
      </p:sp>
    </p:spTree>
    <p:extLst>
      <p:ext uri="{BB962C8B-B14F-4D97-AF65-F5344CB8AC3E}">
        <p14:creationId xmlns:p14="http://schemas.microsoft.com/office/powerpoint/2010/main" val="3927340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Is the</a:t>
            </a:r>
            <a:r>
              <a:rPr lang="en-US" sz="1200" kern="1200" baseline="0" dirty="0" smtClean="0">
                <a:solidFill>
                  <a:schemeClr val="tx1"/>
                </a:solidFill>
                <a:effectLst/>
                <a:latin typeface="+mn-lt"/>
                <a:ea typeface="+mn-ea"/>
                <a:cs typeface="+mn-cs"/>
              </a:rPr>
              <a:t> land</a:t>
            </a:r>
            <a:r>
              <a:rPr lang="en-US" sz="1200" kern="1200" dirty="0" smtClean="0">
                <a:solidFill>
                  <a:schemeClr val="tx1"/>
                </a:solidFill>
                <a:effectLst/>
                <a:latin typeface="+mn-lt"/>
                <a:ea typeface="+mn-ea"/>
                <a:cs typeface="+mn-cs"/>
              </a:rPr>
              <a:t> suitable for a garden</a:t>
            </a:r>
          </a:p>
          <a:p>
            <a:pPr lvl="0"/>
            <a:r>
              <a:rPr lang="en-US" sz="1200" kern="1200" dirty="0" smtClean="0">
                <a:solidFill>
                  <a:schemeClr val="tx1"/>
                </a:solidFill>
                <a:effectLst/>
                <a:latin typeface="+mn-lt"/>
                <a:ea typeface="+mn-ea"/>
                <a:cs typeface="+mn-cs"/>
              </a:rPr>
              <a:t>Enough light (a least 6 to 8 hours of sun per day)</a:t>
            </a:r>
          </a:p>
          <a:p>
            <a:pPr lvl="0"/>
            <a:r>
              <a:rPr lang="en-US" sz="1200" kern="1200" dirty="0" smtClean="0">
                <a:solidFill>
                  <a:schemeClr val="tx1"/>
                </a:solidFill>
                <a:effectLst/>
                <a:latin typeface="+mn-lt"/>
                <a:ea typeface="+mn-ea"/>
                <a:cs typeface="+mn-cs"/>
              </a:rPr>
              <a:t>Drainage</a:t>
            </a:r>
          </a:p>
          <a:p>
            <a:pPr lvl="0"/>
            <a:r>
              <a:rPr lang="en-US" sz="1200" kern="1200" dirty="0" smtClean="0">
                <a:solidFill>
                  <a:schemeClr val="tx1"/>
                </a:solidFill>
                <a:effectLst/>
                <a:latin typeface="+mn-lt"/>
                <a:ea typeface="+mn-ea"/>
                <a:cs typeface="+mn-cs"/>
              </a:rPr>
              <a:t>Accessibility</a:t>
            </a:r>
          </a:p>
          <a:p>
            <a:pPr lvl="0"/>
            <a:r>
              <a:rPr lang="en-US" sz="1200" kern="1200" dirty="0" smtClean="0">
                <a:solidFill>
                  <a:schemeClr val="tx1"/>
                </a:solidFill>
                <a:effectLst/>
                <a:latin typeface="+mn-lt"/>
                <a:ea typeface="+mn-ea"/>
                <a:cs typeface="+mn-cs"/>
              </a:rPr>
              <a:t>Parking</a:t>
            </a:r>
          </a:p>
          <a:p>
            <a:pPr lvl="0"/>
            <a:r>
              <a:rPr lang="en-US" sz="1200" kern="1200" dirty="0" smtClean="0">
                <a:solidFill>
                  <a:schemeClr val="tx1"/>
                </a:solidFill>
                <a:effectLst/>
                <a:latin typeface="+mn-lt"/>
                <a:ea typeface="+mn-ea"/>
                <a:cs typeface="+mn-cs"/>
              </a:rPr>
              <a:t>Does it have a </a:t>
            </a:r>
            <a:r>
              <a:rPr lang="en-US" sz="1200" b="1" i="1" u="sng" kern="1200" dirty="0" smtClean="0">
                <a:solidFill>
                  <a:schemeClr val="tx1"/>
                </a:solidFill>
                <a:effectLst/>
                <a:latin typeface="+mn-lt"/>
                <a:ea typeface="+mn-ea"/>
                <a:cs typeface="+mn-cs"/>
              </a:rPr>
              <a:t>water supply</a:t>
            </a:r>
            <a:r>
              <a:rPr lang="en-US" sz="1200" kern="1200" dirty="0" smtClean="0">
                <a:solidFill>
                  <a:schemeClr val="tx1"/>
                </a:solidFill>
                <a:effectLst/>
                <a:latin typeface="+mn-lt"/>
                <a:ea typeface="+mn-ea"/>
                <a:cs typeface="+mn-cs"/>
              </a:rPr>
              <a:t> available or close by</a:t>
            </a:r>
          </a:p>
          <a:p>
            <a:pPr lvl="1"/>
            <a:r>
              <a:rPr lang="en-US" sz="1200" kern="1200" dirty="0" smtClean="0">
                <a:solidFill>
                  <a:schemeClr val="tx1"/>
                </a:solidFill>
                <a:effectLst/>
                <a:latin typeface="+mn-lt"/>
                <a:ea typeface="+mn-ea"/>
                <a:cs typeface="+mn-cs"/>
              </a:rPr>
              <a:t>Contact the water service provider in your area for existing water meter or lines to hook into.</a:t>
            </a:r>
          </a:p>
          <a:p>
            <a:pPr lvl="0"/>
            <a:r>
              <a:rPr lang="en-US" sz="1200" b="1" u="sng" kern="1200" dirty="0" smtClean="0">
                <a:solidFill>
                  <a:schemeClr val="tx1"/>
                </a:solidFill>
                <a:effectLst/>
                <a:latin typeface="+mn-lt"/>
                <a:ea typeface="+mn-ea"/>
                <a:cs typeface="+mn-cs"/>
              </a:rPr>
              <a:t>Who will pay for the water and it’s connectivity to the garden $$ </a:t>
            </a:r>
            <a:r>
              <a:rPr lang="en-US" sz="1200" kern="1200" dirty="0" smtClean="0">
                <a:solidFill>
                  <a:schemeClr val="tx1"/>
                </a:solidFill>
                <a:effectLst/>
                <a:latin typeface="+mn-lt"/>
                <a:ea typeface="+mn-ea"/>
                <a:cs typeface="+mn-cs"/>
              </a:rPr>
              <a:t> (This should be a line item in your budget)</a:t>
            </a:r>
          </a:p>
          <a:p>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16</a:t>
            </a:fld>
            <a:endParaRPr lang="en-US"/>
          </a:p>
        </p:txBody>
      </p:sp>
    </p:spTree>
    <p:extLst>
      <p:ext uri="{BB962C8B-B14F-4D97-AF65-F5344CB8AC3E}">
        <p14:creationId xmlns:p14="http://schemas.microsoft.com/office/powerpoint/2010/main" val="2212755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What do the local neighbors think about a community garden (This could be a show stopper from the get go)</a:t>
            </a:r>
          </a:p>
          <a:p>
            <a:pPr lvl="1"/>
            <a:r>
              <a:rPr lang="en-US" sz="1200" kern="1200" dirty="0" smtClean="0">
                <a:solidFill>
                  <a:schemeClr val="tx1"/>
                </a:solidFill>
                <a:effectLst/>
                <a:latin typeface="+mn-lt"/>
                <a:ea typeface="+mn-ea"/>
                <a:cs typeface="+mn-cs"/>
              </a:rPr>
              <a:t>Some think a community garden will be noisy and an eye sore.  If they are invited to be a part of it and you show how they and the neighborhood will benefit, you will have a good chance.  Getting the surrounding community involved is key to harmony.</a:t>
            </a:r>
          </a:p>
          <a:p>
            <a:pPr lvl="0"/>
            <a:r>
              <a:rPr lang="en-US" sz="1200" kern="1200" dirty="0" smtClean="0">
                <a:solidFill>
                  <a:schemeClr val="tx1"/>
                </a:solidFill>
                <a:effectLst/>
                <a:latin typeface="+mn-lt"/>
                <a:ea typeface="+mn-ea"/>
                <a:cs typeface="+mn-cs"/>
              </a:rPr>
              <a:t>Does it meet city, church or owner zoning and/or other code requirements for a garden</a:t>
            </a:r>
          </a:p>
          <a:p>
            <a:pPr lvl="1"/>
            <a:r>
              <a:rPr lang="en-US" sz="1200" kern="1200" dirty="0" smtClean="0">
                <a:solidFill>
                  <a:schemeClr val="tx1"/>
                </a:solidFill>
                <a:effectLst/>
                <a:latin typeface="+mn-lt"/>
                <a:ea typeface="+mn-ea"/>
                <a:cs typeface="+mn-cs"/>
              </a:rPr>
              <a:t>Contact your cities Planning and Zoning Department</a:t>
            </a:r>
          </a:p>
          <a:p>
            <a:pPr lvl="1"/>
            <a:r>
              <a:rPr lang="en-US" sz="1200" kern="1200" dirty="0" smtClean="0">
                <a:solidFill>
                  <a:schemeClr val="tx1"/>
                </a:solidFill>
                <a:effectLst/>
                <a:latin typeface="+mn-lt"/>
                <a:ea typeface="+mn-ea"/>
                <a:cs typeface="+mn-cs"/>
              </a:rPr>
              <a:t>Try to get members of your city council involved.  Backing from city council will greatly improve your gardens success.</a:t>
            </a:r>
          </a:p>
          <a:p>
            <a:pPr lvl="0"/>
            <a:r>
              <a:rPr lang="en-US" sz="1200" kern="1200" dirty="0" smtClean="0">
                <a:solidFill>
                  <a:schemeClr val="tx1"/>
                </a:solidFill>
                <a:effectLst/>
                <a:latin typeface="+mn-lt"/>
                <a:ea typeface="+mn-ea"/>
                <a:cs typeface="+mn-cs"/>
              </a:rPr>
              <a:t>What city permits are required to build the garden and where are they buried phone, water, electrical, gas lines. Permits could be another line item in your budget</a:t>
            </a:r>
          </a:p>
          <a:p>
            <a:pPr lvl="1"/>
            <a:r>
              <a:rPr lang="en-US" sz="1200" u="sng" kern="1200" dirty="0" smtClean="0">
                <a:solidFill>
                  <a:schemeClr val="tx1"/>
                </a:solidFill>
                <a:effectLst/>
                <a:latin typeface="+mn-lt"/>
                <a:ea typeface="+mn-ea"/>
                <a:cs typeface="+mn-cs"/>
              </a:rPr>
              <a:t>CALL </a:t>
            </a:r>
            <a:r>
              <a:rPr lang="en-US" sz="1200" b="1" u="sng" kern="1200" dirty="0" smtClean="0">
                <a:solidFill>
                  <a:schemeClr val="tx1"/>
                </a:solidFill>
                <a:effectLst/>
                <a:latin typeface="+mn-lt"/>
                <a:ea typeface="+mn-ea"/>
                <a:cs typeface="+mn-cs"/>
              </a:rPr>
              <a:t>811</a:t>
            </a:r>
            <a:r>
              <a:rPr lang="en-US" sz="1200" u="sng" kern="1200" dirty="0" smtClean="0">
                <a:solidFill>
                  <a:schemeClr val="tx1"/>
                </a:solidFill>
                <a:effectLst/>
                <a:latin typeface="+mn-lt"/>
                <a:ea typeface="+mn-ea"/>
                <a:cs typeface="+mn-cs"/>
              </a:rPr>
              <a:t> BEFORE YOU DIG</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3"/>
              </a:rPr>
              <a:t>http://www.call811.com/</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You will need your site plan (to scale) already drawn up if you are going to the city for any permits</a:t>
            </a:r>
          </a:p>
          <a:p>
            <a:pPr lvl="1"/>
            <a:r>
              <a:rPr lang="en-US" sz="1200" kern="1200" dirty="0" smtClean="0">
                <a:solidFill>
                  <a:schemeClr val="tx1"/>
                </a:solidFill>
                <a:effectLst/>
                <a:latin typeface="+mn-lt"/>
                <a:ea typeface="+mn-ea"/>
                <a:cs typeface="+mn-cs"/>
              </a:rPr>
              <a:t>Include all buried cables and lines on you plan</a:t>
            </a:r>
          </a:p>
          <a:p>
            <a:pPr lvl="1"/>
            <a:r>
              <a:rPr lang="en-US" sz="1200" kern="1200" dirty="0" smtClean="0">
                <a:solidFill>
                  <a:schemeClr val="tx1"/>
                </a:solidFill>
                <a:effectLst/>
                <a:latin typeface="+mn-lt"/>
                <a:ea typeface="+mn-ea"/>
                <a:cs typeface="+mn-cs"/>
              </a:rPr>
              <a:t>Include right-of-ways and property easements.  Contact your cities’ public works department for these.</a:t>
            </a:r>
          </a:p>
          <a:p>
            <a:pPr lvl="0"/>
            <a:r>
              <a:rPr lang="en-US" sz="1200" kern="1200" dirty="0" smtClean="0">
                <a:solidFill>
                  <a:schemeClr val="tx1"/>
                </a:solidFill>
                <a:effectLst/>
                <a:latin typeface="+mn-lt"/>
                <a:ea typeface="+mn-ea"/>
                <a:cs typeface="+mn-cs"/>
              </a:rPr>
              <a:t>Draw up a lease agreement.  Who pays for the attorney to do this (another line item in your budget)</a:t>
            </a:r>
          </a:p>
          <a:p>
            <a:pPr lvl="0"/>
            <a:r>
              <a:rPr lang="en-US" sz="1200" kern="1200" dirty="0" smtClean="0">
                <a:solidFill>
                  <a:schemeClr val="tx1"/>
                </a:solidFill>
                <a:effectLst/>
                <a:latin typeface="+mn-lt"/>
                <a:ea typeface="+mn-ea"/>
                <a:cs typeface="+mn-cs"/>
              </a:rPr>
              <a:t>Landowners will most likely require a </a:t>
            </a:r>
            <a:r>
              <a:rPr lang="en-US" sz="1200" b="1" kern="1200" dirty="0" smtClean="0">
                <a:solidFill>
                  <a:schemeClr val="tx1"/>
                </a:solidFill>
                <a:effectLst/>
                <a:latin typeface="+mn-lt"/>
                <a:ea typeface="+mn-ea"/>
                <a:cs typeface="+mn-cs"/>
              </a:rPr>
              <a:t>“hold harmless”</a:t>
            </a:r>
            <a:r>
              <a:rPr lang="en-US" sz="1200" kern="1200" dirty="0" smtClean="0">
                <a:solidFill>
                  <a:schemeClr val="tx1"/>
                </a:solidFill>
                <a:effectLst/>
                <a:latin typeface="+mn-lt"/>
                <a:ea typeface="+mn-ea"/>
                <a:cs typeface="+mn-cs"/>
              </a:rPr>
              <a:t> waiver in the lease.  The same waiver should be included in all the gardens forms and paperwork each gardener signs.  *See example below.</a:t>
            </a:r>
          </a:p>
          <a:p>
            <a:pPr lvl="0"/>
            <a:r>
              <a:rPr lang="en-US" sz="1200" kern="1200" dirty="0" smtClean="0">
                <a:solidFill>
                  <a:schemeClr val="tx1"/>
                </a:solidFill>
                <a:effectLst/>
                <a:latin typeface="+mn-lt"/>
                <a:ea typeface="+mn-ea"/>
                <a:cs typeface="+mn-cs"/>
              </a:rPr>
              <a:t>Sign the lease if it meets your requirements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F4E6B6D-8AB8-4BD3-B525-00BC9EB7B67C}" type="slidenum">
              <a:rPr lang="en-US" smtClean="0"/>
              <a:t>17</a:t>
            </a:fld>
            <a:endParaRPr lang="en-US"/>
          </a:p>
        </p:txBody>
      </p:sp>
    </p:spTree>
    <p:extLst>
      <p:ext uri="{BB962C8B-B14F-4D97-AF65-F5344CB8AC3E}">
        <p14:creationId xmlns:p14="http://schemas.microsoft.com/office/powerpoint/2010/main" val="4168602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It is becoming increasingly difficult to obtain leases from landowners without liability insurance. Garden insurance is a new thing for many insurance carriers and their underwriters are reluctant to cover community gardens. It helps if you know what you want before you start talking to agents. Two tips: you should probably be working with an agent from a firm which deals with many different carriers (so you can get the best policy for your needs) and you will probably have better success with someone local who has already done this type of policy or one that works with social service agencies in the area.</a:t>
            </a:r>
            <a:r>
              <a:rPr lang="en-US" sz="1200" kern="1200" dirty="0" smtClean="0">
                <a:solidFill>
                  <a:schemeClr val="tx1"/>
                </a:solidFill>
                <a:effectLst/>
                <a:latin typeface="+mn-lt"/>
                <a:ea typeface="+mn-ea"/>
                <a:cs typeface="+mn-cs"/>
              </a:rPr>
              <a:t>   </a:t>
            </a:r>
            <a:r>
              <a:rPr lang="en-US" sz="1200" i="1" u="sng" kern="1200" dirty="0" smtClean="0">
                <a:solidFill>
                  <a:schemeClr val="tx1"/>
                </a:solidFill>
                <a:effectLst/>
                <a:latin typeface="+mn-lt"/>
                <a:ea typeface="+mn-ea"/>
                <a:cs typeface="+mn-cs"/>
              </a:rPr>
              <a:t>Information from the American Community Garden Association web site.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18</a:t>
            </a:fld>
            <a:endParaRPr lang="en-US"/>
          </a:p>
        </p:txBody>
      </p:sp>
    </p:spTree>
    <p:extLst>
      <p:ext uri="{BB962C8B-B14F-4D97-AF65-F5344CB8AC3E}">
        <p14:creationId xmlns:p14="http://schemas.microsoft.com/office/powerpoint/2010/main" val="1179360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Develop a site plan</a:t>
            </a:r>
            <a:r>
              <a:rPr lang="en-US" sz="1200" kern="1200" dirty="0" smtClean="0">
                <a:solidFill>
                  <a:schemeClr val="tx1"/>
                </a:solidFill>
                <a:effectLst/>
                <a:latin typeface="+mn-lt"/>
                <a:ea typeface="+mn-ea"/>
                <a:cs typeface="+mn-cs"/>
              </a:rPr>
              <a:t>, to scale, with all things laid out and identified, even your wish list items. How many plots and placement for maximum sun exposure</a:t>
            </a:r>
          </a:p>
          <a:p>
            <a:pPr lvl="0"/>
            <a:r>
              <a:rPr lang="en-US" sz="1200" kern="1200" dirty="0" smtClean="0">
                <a:solidFill>
                  <a:schemeClr val="tx1"/>
                </a:solidFill>
                <a:effectLst/>
                <a:latin typeface="+mn-lt"/>
                <a:ea typeface="+mn-ea"/>
                <a:cs typeface="+mn-cs"/>
              </a:rPr>
              <a:t>Size of plots, how many and distance between them</a:t>
            </a:r>
          </a:p>
          <a:p>
            <a:pPr lvl="1"/>
            <a:r>
              <a:rPr lang="en-US" sz="1200" kern="1200" dirty="0" smtClean="0">
                <a:solidFill>
                  <a:schemeClr val="tx1"/>
                </a:solidFill>
                <a:effectLst/>
                <a:latin typeface="+mn-lt"/>
                <a:ea typeface="+mn-ea"/>
                <a:cs typeface="+mn-cs"/>
              </a:rPr>
              <a:t>Raised plots should be no more than 4’ wide.  This will allow easy reach from the sides to the center of the plot.  The length can be whatever you like that fits best in your gardens layout plan.  Children’s plots should be 4’ X4’.  This allows them easy reach from all sides and is not too large to be easily managed by them.  Too large is sometimes very daunting. The space between any of the plots would be 4’ also.  Allowing easy access of carts or wheel barrows.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Raised blots and how high</a:t>
            </a:r>
          </a:p>
          <a:p>
            <a:pPr lvl="1"/>
            <a:r>
              <a:rPr lang="en-US" sz="1200" kern="1200" dirty="0" smtClean="0">
                <a:solidFill>
                  <a:schemeClr val="tx1"/>
                </a:solidFill>
                <a:effectLst/>
                <a:latin typeface="+mn-lt"/>
                <a:ea typeface="+mn-ea"/>
                <a:cs typeface="+mn-cs"/>
              </a:rPr>
              <a:t>Most standard raised plots are about 12” high.  In our Texas heat the 12” depth helps plant material stay hydrated.  If you have people with lower back issues, 24” to 30” will allow easier access without too much stooping.</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Will it be ADA accessible – You will have to follow specific guidelines</a:t>
            </a:r>
          </a:p>
          <a:p>
            <a:pPr lvl="1"/>
            <a:r>
              <a:rPr lang="en-US" sz="1200" u="sng" kern="1200" dirty="0" smtClean="0">
                <a:solidFill>
                  <a:schemeClr val="tx1"/>
                </a:solidFill>
                <a:effectLst/>
                <a:latin typeface="+mn-lt"/>
                <a:ea typeface="+mn-ea"/>
                <a:cs typeface="+mn-cs"/>
                <a:hlinkClick r:id="rId3"/>
              </a:rPr>
              <a:t>http://www.dol.gov/dol/topic/disability/ada.htm</a:t>
            </a:r>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Do you need or want a fence  (if the property is </a:t>
            </a:r>
            <a:r>
              <a:rPr lang="en-US" sz="1200" b="1" i="1" u="sng" kern="1200" dirty="0" smtClean="0">
                <a:solidFill>
                  <a:schemeClr val="tx1"/>
                </a:solidFill>
                <a:effectLst/>
                <a:latin typeface="+mn-lt"/>
                <a:ea typeface="+mn-ea"/>
                <a:cs typeface="+mn-cs"/>
              </a:rPr>
              <a:t>not</a:t>
            </a:r>
            <a:r>
              <a:rPr lang="en-US" sz="1200" kern="1200" dirty="0" smtClean="0">
                <a:solidFill>
                  <a:schemeClr val="tx1"/>
                </a:solidFill>
                <a:effectLst/>
                <a:latin typeface="+mn-lt"/>
                <a:ea typeface="+mn-ea"/>
                <a:cs typeface="+mn-cs"/>
              </a:rPr>
              <a:t> in a highly visible location a fence is a great asset against vandalism) Another budget line item</a:t>
            </a:r>
          </a:p>
          <a:p>
            <a:pPr lvl="0"/>
            <a:r>
              <a:rPr lang="en-US" sz="1200" kern="1200" dirty="0" smtClean="0">
                <a:solidFill>
                  <a:schemeClr val="tx1"/>
                </a:solidFill>
                <a:effectLst/>
                <a:latin typeface="+mn-lt"/>
                <a:ea typeface="+mn-ea"/>
                <a:cs typeface="+mn-cs"/>
              </a:rPr>
              <a:t>Tool shed w/ commination locks that can be changed yearly)</a:t>
            </a:r>
          </a:p>
          <a:p>
            <a:pPr lvl="1"/>
            <a:r>
              <a:rPr lang="en-US" sz="1200" kern="1200" dirty="0" smtClean="0">
                <a:solidFill>
                  <a:schemeClr val="tx1"/>
                </a:solidFill>
                <a:effectLst/>
                <a:latin typeface="+mn-lt"/>
                <a:ea typeface="+mn-ea"/>
                <a:cs typeface="+mn-cs"/>
              </a:rPr>
              <a:t>Shed will fall under design permits by city</a:t>
            </a:r>
          </a:p>
          <a:p>
            <a:pPr lvl="0"/>
            <a:r>
              <a:rPr lang="en-US" sz="1200" kern="1200" dirty="0" smtClean="0">
                <a:solidFill>
                  <a:schemeClr val="tx1"/>
                </a:solidFill>
                <a:effectLst/>
                <a:latin typeface="+mn-lt"/>
                <a:ea typeface="+mn-ea"/>
                <a:cs typeface="+mn-cs"/>
              </a:rPr>
              <a:t>Benches, picnic tables where gardeners can relax</a:t>
            </a:r>
          </a:p>
          <a:p>
            <a:pPr lvl="0"/>
            <a:r>
              <a:rPr lang="en-US" sz="1200" kern="1200" dirty="0" smtClean="0">
                <a:solidFill>
                  <a:schemeClr val="tx1"/>
                </a:solidFill>
                <a:effectLst/>
                <a:latin typeface="+mn-lt"/>
                <a:ea typeface="+mn-ea"/>
                <a:cs typeface="+mn-cs"/>
              </a:rPr>
              <a:t>Shade</a:t>
            </a:r>
          </a:p>
          <a:p>
            <a:pPr lvl="0"/>
            <a:r>
              <a:rPr lang="en-US" sz="1200" kern="1200" dirty="0" smtClean="0">
                <a:solidFill>
                  <a:schemeClr val="tx1"/>
                </a:solidFill>
                <a:effectLst/>
                <a:latin typeface="+mn-lt"/>
                <a:ea typeface="+mn-ea"/>
                <a:cs typeface="+mn-cs"/>
              </a:rPr>
              <a:t>Sign with gardens name</a:t>
            </a:r>
          </a:p>
          <a:p>
            <a:pPr lvl="0"/>
            <a:r>
              <a:rPr lang="en-US" sz="1200" kern="1200" dirty="0" smtClean="0">
                <a:solidFill>
                  <a:schemeClr val="tx1"/>
                </a:solidFill>
                <a:effectLst/>
                <a:latin typeface="+mn-lt"/>
                <a:ea typeface="+mn-ea"/>
                <a:cs typeface="+mn-cs"/>
              </a:rPr>
              <a:t>Composting or orchard area</a:t>
            </a:r>
          </a:p>
          <a:p>
            <a:pPr lvl="0"/>
            <a:r>
              <a:rPr lang="en-US" sz="1200" kern="1200" dirty="0" smtClean="0">
                <a:solidFill>
                  <a:schemeClr val="tx1"/>
                </a:solidFill>
                <a:effectLst/>
                <a:latin typeface="+mn-lt"/>
                <a:ea typeface="+mn-ea"/>
                <a:cs typeface="+mn-cs"/>
              </a:rPr>
              <a:t>Trash removal, how or who does this.  </a:t>
            </a:r>
          </a:p>
          <a:p>
            <a:pPr lvl="1"/>
            <a:r>
              <a:rPr lang="en-US" sz="1200" kern="1200" dirty="0" smtClean="0">
                <a:solidFill>
                  <a:schemeClr val="tx1"/>
                </a:solidFill>
                <a:effectLst/>
                <a:latin typeface="+mn-lt"/>
                <a:ea typeface="+mn-ea"/>
                <a:cs typeface="+mn-cs"/>
              </a:rPr>
              <a:t>Composting areas can become a problem if they are not managed correctly.  They can create unsightly views and odors to surrounding neighbors.  An unhappy neighbor can be your gardens down fall.</a:t>
            </a:r>
          </a:p>
          <a:p>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20</a:t>
            </a:fld>
            <a:endParaRPr lang="en-US"/>
          </a:p>
        </p:txBody>
      </p:sp>
    </p:spTree>
    <p:extLst>
      <p:ext uri="{BB962C8B-B14F-4D97-AF65-F5344CB8AC3E}">
        <p14:creationId xmlns:p14="http://schemas.microsoft.com/office/powerpoint/2010/main" val="842108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Create your gardens budget.  </a:t>
            </a:r>
          </a:p>
          <a:p>
            <a:pPr lvl="1"/>
            <a:r>
              <a:rPr lang="en-US" sz="1200" kern="1200" dirty="0" smtClean="0">
                <a:solidFill>
                  <a:schemeClr val="tx1"/>
                </a:solidFill>
                <a:effectLst/>
                <a:latin typeface="+mn-lt"/>
                <a:ea typeface="+mn-ea"/>
                <a:cs typeface="+mn-cs"/>
              </a:rPr>
              <a:t>Develop a materials list.  Identify the cost of each line item and cost out the entire project.  You may find you need to approach the building in phases to keep cost down until more money and /or materials become available.</a:t>
            </a:r>
          </a:p>
          <a:p>
            <a:pPr lvl="0"/>
            <a:r>
              <a:rPr lang="en-US" sz="1200" kern="1200" dirty="0" smtClean="0">
                <a:solidFill>
                  <a:schemeClr val="tx1"/>
                </a:solidFill>
                <a:effectLst/>
                <a:latin typeface="+mn-lt"/>
                <a:ea typeface="+mn-ea"/>
                <a:cs typeface="+mn-cs"/>
              </a:rPr>
              <a:t>How much will you charge for plot rental  (Water will be your biggest ongoing budget line item, plan accordingly)</a:t>
            </a:r>
          </a:p>
          <a:p>
            <a:pPr lvl="1"/>
            <a:r>
              <a:rPr lang="en-US" sz="1200" kern="1200" dirty="0" smtClean="0">
                <a:solidFill>
                  <a:schemeClr val="tx1"/>
                </a:solidFill>
                <a:effectLst/>
                <a:latin typeface="+mn-lt"/>
                <a:ea typeface="+mn-ea"/>
                <a:cs typeface="+mn-cs"/>
              </a:rPr>
              <a:t>Check with the water provider for possible lower rates.</a:t>
            </a:r>
          </a:p>
          <a:p>
            <a:pPr lvl="0"/>
            <a:r>
              <a:rPr lang="en-US" sz="1200" kern="1200" dirty="0" smtClean="0">
                <a:solidFill>
                  <a:schemeClr val="tx1"/>
                </a:solidFill>
                <a:effectLst/>
                <a:latin typeface="+mn-lt"/>
                <a:ea typeface="+mn-ea"/>
                <a:cs typeface="+mn-cs"/>
              </a:rPr>
              <a:t>Where will you get money for building materials and help building your garden</a:t>
            </a:r>
          </a:p>
          <a:p>
            <a:pPr lvl="1"/>
            <a:r>
              <a:rPr lang="en-US" sz="1200" kern="1200" dirty="0" smtClean="0">
                <a:solidFill>
                  <a:schemeClr val="tx1"/>
                </a:solidFill>
                <a:effectLst/>
                <a:latin typeface="+mn-lt"/>
                <a:ea typeface="+mn-ea"/>
                <a:cs typeface="+mn-cs"/>
              </a:rPr>
              <a:t>Big box stores</a:t>
            </a:r>
          </a:p>
          <a:p>
            <a:pPr lvl="1"/>
            <a:r>
              <a:rPr lang="en-US" sz="1200" kern="1200" dirty="0" smtClean="0">
                <a:solidFill>
                  <a:schemeClr val="tx1"/>
                </a:solidFill>
                <a:effectLst/>
                <a:latin typeface="+mn-lt"/>
                <a:ea typeface="+mn-ea"/>
                <a:cs typeface="+mn-cs"/>
              </a:rPr>
              <a:t>Other local business</a:t>
            </a:r>
          </a:p>
          <a:p>
            <a:pPr lvl="1"/>
            <a:r>
              <a:rPr lang="en-US" sz="1200" kern="1200" dirty="0" smtClean="0">
                <a:solidFill>
                  <a:schemeClr val="tx1"/>
                </a:solidFill>
                <a:effectLst/>
                <a:latin typeface="+mn-lt"/>
                <a:ea typeface="+mn-ea"/>
                <a:cs typeface="+mn-cs"/>
              </a:rPr>
              <a:t>Energy companies</a:t>
            </a:r>
          </a:p>
          <a:p>
            <a:pPr lvl="1"/>
            <a:r>
              <a:rPr lang="en-US" sz="1200" kern="1200" dirty="0" smtClean="0">
                <a:solidFill>
                  <a:schemeClr val="tx1"/>
                </a:solidFill>
                <a:effectLst/>
                <a:latin typeface="+mn-lt"/>
                <a:ea typeface="+mn-ea"/>
                <a:cs typeface="+mn-cs"/>
              </a:rPr>
              <a:t>Garden fund raisers </a:t>
            </a:r>
          </a:p>
          <a:p>
            <a:pPr lvl="1"/>
            <a:r>
              <a:rPr lang="en-US" sz="1200" kern="1200" dirty="0" smtClean="0">
                <a:solidFill>
                  <a:schemeClr val="tx1"/>
                </a:solidFill>
                <a:effectLst/>
                <a:latin typeface="+mn-lt"/>
                <a:ea typeface="+mn-ea"/>
                <a:cs typeface="+mn-cs"/>
              </a:rPr>
              <a:t>In kind donations</a:t>
            </a:r>
          </a:p>
          <a:p>
            <a:pPr lvl="1"/>
            <a:r>
              <a:rPr lang="en-US" sz="1200" kern="1200" dirty="0" smtClean="0">
                <a:solidFill>
                  <a:schemeClr val="tx1"/>
                </a:solidFill>
                <a:effectLst/>
                <a:latin typeface="+mn-lt"/>
                <a:ea typeface="+mn-ea"/>
                <a:cs typeface="+mn-cs"/>
              </a:rPr>
              <a:t>Local high schools/colleges</a:t>
            </a:r>
          </a:p>
          <a:p>
            <a:pPr lvl="1"/>
            <a:r>
              <a:rPr lang="en-US" sz="1200" kern="1200" dirty="0" smtClean="0">
                <a:solidFill>
                  <a:schemeClr val="tx1"/>
                </a:solidFill>
                <a:effectLst/>
                <a:latin typeface="+mn-lt"/>
                <a:ea typeface="+mn-ea"/>
                <a:cs typeface="+mn-cs"/>
              </a:rPr>
              <a:t>Boy Scouts of America</a:t>
            </a:r>
          </a:p>
          <a:p>
            <a:pPr lvl="1"/>
            <a:r>
              <a:rPr lang="en-US" sz="1200" kern="1200" dirty="0" smtClean="0">
                <a:solidFill>
                  <a:schemeClr val="tx1"/>
                </a:solidFill>
                <a:effectLst/>
                <a:latin typeface="+mn-lt"/>
                <a:ea typeface="+mn-ea"/>
                <a:cs typeface="+mn-cs"/>
              </a:rPr>
              <a:t>Your cities teen court community service programs</a:t>
            </a:r>
          </a:p>
          <a:p>
            <a:pPr lvl="1"/>
            <a:r>
              <a:rPr lang="en-US" sz="1200" kern="1200" dirty="0" smtClean="0">
                <a:solidFill>
                  <a:schemeClr val="tx1"/>
                </a:solidFill>
                <a:effectLst/>
                <a:latin typeface="+mn-lt"/>
                <a:ea typeface="+mn-ea"/>
                <a:cs typeface="+mn-cs"/>
              </a:rPr>
              <a:t>Inmate community service programs</a:t>
            </a:r>
          </a:p>
          <a:p>
            <a:pPr lvl="0"/>
            <a:r>
              <a:rPr lang="en-US" sz="1200" kern="1200" dirty="0" smtClean="0">
                <a:solidFill>
                  <a:schemeClr val="tx1"/>
                </a:solidFill>
                <a:effectLst/>
                <a:latin typeface="+mn-lt"/>
                <a:ea typeface="+mn-ea"/>
                <a:cs typeface="+mn-cs"/>
              </a:rPr>
              <a:t>How much money is needed to sustain your garden on a yearly basis or longer (Always look ahead)</a:t>
            </a:r>
          </a:p>
          <a:p>
            <a:pPr lvl="0"/>
            <a:r>
              <a:rPr lang="en-US" sz="1200" kern="1200" dirty="0" smtClean="0">
                <a:solidFill>
                  <a:schemeClr val="tx1"/>
                </a:solidFill>
                <a:effectLst/>
                <a:latin typeface="+mn-lt"/>
                <a:ea typeface="+mn-ea"/>
                <a:cs typeface="+mn-cs"/>
              </a:rPr>
              <a:t>You will probably need as least $2.000.00 to $3,000.00 to start work on your garden.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Set up a garden bank account</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You will need a central account to keep plot rental dues, fund raiser and donation monies, etc.</a:t>
            </a:r>
          </a:p>
          <a:p>
            <a:pPr lvl="1"/>
            <a:r>
              <a:rPr lang="en-US" sz="1200" kern="1200" dirty="0" smtClean="0">
                <a:solidFill>
                  <a:schemeClr val="tx1"/>
                </a:solidFill>
                <a:effectLst/>
                <a:latin typeface="+mn-lt"/>
                <a:ea typeface="+mn-ea"/>
                <a:cs typeface="+mn-cs"/>
              </a:rPr>
              <a:t>Have your gardens coordinator and treasurer set this up with a two signature requirement</a:t>
            </a:r>
          </a:p>
          <a:p>
            <a:pPr lvl="1"/>
            <a:r>
              <a:rPr lang="en-US" sz="1200" kern="1200" dirty="0" smtClean="0">
                <a:solidFill>
                  <a:schemeClr val="tx1"/>
                </a:solidFill>
                <a:effectLst/>
                <a:latin typeface="+mn-lt"/>
                <a:ea typeface="+mn-ea"/>
                <a:cs typeface="+mn-cs"/>
              </a:rPr>
              <a:t>Check your local banks for the best rates</a:t>
            </a:r>
          </a:p>
          <a:p>
            <a:pPr lvl="1"/>
            <a:r>
              <a:rPr lang="en-US" sz="1200" kern="1200" dirty="0" smtClean="0">
                <a:solidFill>
                  <a:schemeClr val="tx1"/>
                </a:solidFill>
                <a:effectLst/>
                <a:latin typeface="+mn-lt"/>
                <a:ea typeface="+mn-ea"/>
                <a:cs typeface="+mn-cs"/>
              </a:rPr>
              <a:t>Choose a  bank close by and easily accessible </a:t>
            </a:r>
          </a:p>
          <a:p>
            <a:pPr lvl="0"/>
            <a:r>
              <a:rPr lang="en-US" sz="1200" kern="1200" dirty="0" smtClean="0">
                <a:solidFill>
                  <a:schemeClr val="tx1"/>
                </a:solidFill>
                <a:effectLst/>
                <a:latin typeface="+mn-lt"/>
                <a:ea typeface="+mn-ea"/>
                <a:cs typeface="+mn-cs"/>
              </a:rPr>
              <a:t>You will pay for your gardens on going needs from this account</a:t>
            </a:r>
          </a:p>
          <a:p>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22</a:t>
            </a:fld>
            <a:endParaRPr lang="en-US"/>
          </a:p>
        </p:txBody>
      </p:sp>
    </p:spTree>
    <p:extLst>
      <p:ext uri="{BB962C8B-B14F-4D97-AF65-F5344CB8AC3E}">
        <p14:creationId xmlns:p14="http://schemas.microsoft.com/office/powerpoint/2010/main" val="4096593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Connectivity is your gardens life blood</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You’ll need a domain name for your web page.  Places like Go Daddy   </a:t>
            </a:r>
            <a:r>
              <a:rPr lang="en-US" sz="1200" u="sng" kern="1200" dirty="0" smtClean="0">
                <a:solidFill>
                  <a:schemeClr val="tx1"/>
                </a:solidFill>
                <a:effectLst/>
                <a:latin typeface="+mn-lt"/>
                <a:ea typeface="+mn-ea"/>
                <a:cs typeface="+mn-cs"/>
                <a:hlinkClick r:id="rId3"/>
              </a:rPr>
              <a:t>http://www.godaddy.com/</a:t>
            </a:r>
            <a:r>
              <a:rPr lang="en-US" sz="1200" kern="1200" dirty="0" smtClean="0">
                <a:solidFill>
                  <a:schemeClr val="tx1"/>
                </a:solidFill>
                <a:effectLst/>
                <a:latin typeface="+mn-lt"/>
                <a:ea typeface="+mn-ea"/>
                <a:cs typeface="+mn-cs"/>
              </a:rPr>
              <a:t>  are great places to start and involve very little cost.</a:t>
            </a:r>
          </a:p>
          <a:p>
            <a:pPr lvl="1"/>
            <a:r>
              <a:rPr lang="en-US" sz="1200" kern="1200" dirty="0" smtClean="0">
                <a:solidFill>
                  <a:schemeClr val="tx1"/>
                </a:solidFill>
                <a:effectLst/>
                <a:latin typeface="+mn-lt"/>
                <a:ea typeface="+mn-ea"/>
                <a:cs typeface="+mn-cs"/>
              </a:rPr>
              <a:t>Google Sites has free website help, but you will need to set up a Google account.  The following </a:t>
            </a:r>
            <a:r>
              <a:rPr lang="en-US" sz="1200" kern="1200" dirty="0" err="1" smtClean="0">
                <a:solidFill>
                  <a:schemeClr val="tx1"/>
                </a:solidFill>
                <a:effectLst/>
                <a:latin typeface="+mn-lt"/>
                <a:ea typeface="+mn-ea"/>
                <a:cs typeface="+mn-cs"/>
              </a:rPr>
              <a:t>url’s</a:t>
            </a:r>
            <a:r>
              <a:rPr lang="en-US" sz="1200" kern="1200" dirty="0" smtClean="0">
                <a:solidFill>
                  <a:schemeClr val="tx1"/>
                </a:solidFill>
                <a:effectLst/>
                <a:latin typeface="+mn-lt"/>
                <a:ea typeface="+mn-ea"/>
                <a:cs typeface="+mn-cs"/>
              </a:rPr>
              <a:t> will help guide you.</a:t>
            </a:r>
          </a:p>
          <a:p>
            <a:r>
              <a:rPr lang="en-US" sz="1200" u="sng" kern="1200" dirty="0" smtClean="0">
                <a:solidFill>
                  <a:schemeClr val="tx1"/>
                </a:solidFill>
                <a:effectLst/>
                <a:latin typeface="+mn-lt"/>
                <a:ea typeface="+mn-ea"/>
                <a:cs typeface="+mn-cs"/>
                <a:hlinkClick r:id="rId4"/>
              </a:rPr>
              <a:t>http://support.google.com/accounts/bin/topic.py?hl=en&amp;topic=2364542&amp;parent=TopLevel&amp;ctx=topic</a:t>
            </a:r>
            <a:endParaRPr lang="en-US" sz="1200" kern="1200" dirty="0" smtClean="0">
              <a:solidFill>
                <a:schemeClr val="tx1"/>
              </a:solidFill>
              <a:effectLst/>
              <a:latin typeface="+mn-lt"/>
              <a:ea typeface="+mn-ea"/>
              <a:cs typeface="+mn-cs"/>
            </a:endParaRPr>
          </a:p>
          <a:p>
            <a:r>
              <a:rPr lang="en-US" sz="1200" u="sng" kern="1200" dirty="0" smtClean="0">
                <a:solidFill>
                  <a:schemeClr val="tx1"/>
                </a:solidFill>
                <a:effectLst/>
                <a:latin typeface="+mn-lt"/>
                <a:ea typeface="+mn-ea"/>
                <a:cs typeface="+mn-cs"/>
                <a:hlinkClick r:id="rId5"/>
              </a:rPr>
              <a:t>http://www.google.com/sites/help/intl/en/overview.html</a:t>
            </a:r>
            <a:endParaRPr lang="en-US" sz="1200" kern="1200" dirty="0" smtClean="0">
              <a:solidFill>
                <a:schemeClr val="tx1"/>
              </a:solidFill>
              <a:effectLst/>
              <a:latin typeface="+mn-lt"/>
              <a:ea typeface="+mn-ea"/>
              <a:cs typeface="+mn-cs"/>
            </a:endParaRPr>
          </a:p>
          <a:p>
            <a:r>
              <a:rPr lang="en-US" sz="1200" u="sng" kern="1200" dirty="0" smtClean="0">
                <a:solidFill>
                  <a:schemeClr val="tx1"/>
                </a:solidFill>
                <a:effectLst/>
                <a:latin typeface="+mn-lt"/>
                <a:ea typeface="+mn-ea"/>
                <a:cs typeface="+mn-cs"/>
                <a:hlinkClick r:id="rId6"/>
              </a:rPr>
              <a:t>http://home2.fvcc.edu/~drausche/tutorials/google.pdf</a:t>
            </a:r>
            <a:endParaRPr lang="en-US" sz="1200" kern="1200" dirty="0" smtClean="0">
              <a:solidFill>
                <a:schemeClr val="tx1"/>
              </a:solidFill>
              <a:effectLst/>
              <a:latin typeface="+mn-lt"/>
              <a:ea typeface="+mn-ea"/>
              <a:cs typeface="+mn-cs"/>
            </a:endParaRPr>
          </a:p>
          <a:p>
            <a:r>
              <a:rPr lang="en-US" sz="1200" u="none" strike="noStrike"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Information &amp;Educational Links:									</a:t>
            </a:r>
            <a:r>
              <a:rPr lang="en-US" sz="1200" u="sng" kern="1200" dirty="0" smtClean="0">
                <a:solidFill>
                  <a:schemeClr val="tx1"/>
                </a:solidFill>
                <a:effectLst/>
                <a:latin typeface="+mn-lt"/>
                <a:ea typeface="+mn-ea"/>
                <a:cs typeface="+mn-cs"/>
                <a:hlinkClick r:id="rId7"/>
              </a:rPr>
              <a:t>http://tarrantmg.org/</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8"/>
              </a:rPr>
              <a:t>http://www.communitygarden.org/learn/tools.php</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9"/>
              </a:rPr>
              <a:t>https://agrilifebookstore.org/</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10"/>
              </a:rPr>
              <a:t>http://www.ahs.org/</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11"/>
              </a:rPr>
              <a:t>http://www.kidsgardening.org/</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12"/>
              </a:rPr>
              <a:t>http://www.jmgkids.us/</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13"/>
              </a:rPr>
              <a:t>http://vegipm.tamu.edu/</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14"/>
              </a:rPr>
              <a:t>http://aggie-horticulture.tamu.edu/vegetable/files/2010/10/E-502_home_vegetable_guide.pdf</a:t>
            </a:r>
            <a:r>
              <a:rPr lang="en-US" sz="1200" u="sng"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u="none" strike="noStrike"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Fun links for videos, etc.  This would include YouTube, Facebook &amp; blog links:  		</a:t>
            </a:r>
            <a:r>
              <a:rPr lang="en-US" sz="1200" u="sng" kern="1200" dirty="0" smtClean="0">
                <a:solidFill>
                  <a:schemeClr val="tx1"/>
                </a:solidFill>
                <a:effectLst/>
                <a:latin typeface="+mn-lt"/>
                <a:ea typeface="+mn-ea"/>
                <a:cs typeface="+mn-cs"/>
                <a:hlinkClick r:id="rId15"/>
              </a:rPr>
              <a:t>http://animoto.com/</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16"/>
              </a:rPr>
              <a:t>http://www.facebook.com/about/pages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17"/>
              </a:rPr>
              <a:t>http://support.google.com/youtube/bin/static.py?hl=en&amp;page=guide.cs&amp;guide=1646810</a:t>
            </a:r>
            <a:endParaRPr lang="en-US" sz="1200" kern="1200" dirty="0" smtClean="0">
              <a:solidFill>
                <a:schemeClr val="tx1"/>
              </a:solidFill>
              <a:effectLst/>
              <a:latin typeface="+mn-lt"/>
              <a:ea typeface="+mn-ea"/>
              <a:cs typeface="+mn-cs"/>
            </a:endParaRPr>
          </a:p>
          <a:p>
            <a:r>
              <a:rPr lang="en-US" sz="1200" b="1" kern="1200" smtClean="0">
                <a:solidFill>
                  <a:schemeClr val="tx1"/>
                </a:solidFill>
                <a:effectLst/>
                <a:latin typeface="+mn-lt"/>
                <a:ea typeface="+mn-ea"/>
                <a:cs typeface="+mn-cs"/>
              </a:rPr>
              <a:t> </a:t>
            </a:r>
            <a:endParaRPr lang="en-US" sz="1200" kern="120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23</a:t>
            </a:fld>
            <a:endParaRPr lang="en-US"/>
          </a:p>
        </p:txBody>
      </p:sp>
    </p:spTree>
    <p:extLst>
      <p:ext uri="{BB962C8B-B14F-4D97-AF65-F5344CB8AC3E}">
        <p14:creationId xmlns:p14="http://schemas.microsoft.com/office/powerpoint/2010/main" val="2660074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Do you want to be a non-profit corporation</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If you are applying for grants you will need 501 (c) 3 status.  </a:t>
            </a:r>
          </a:p>
          <a:p>
            <a:pPr lvl="1"/>
            <a:r>
              <a:rPr lang="en-US" sz="1200" kern="1200" dirty="0" smtClean="0">
                <a:solidFill>
                  <a:schemeClr val="tx1"/>
                </a:solidFill>
                <a:effectLst/>
                <a:latin typeface="+mn-lt"/>
                <a:ea typeface="+mn-ea"/>
                <a:cs typeface="+mn-cs"/>
              </a:rPr>
              <a:t>You can have a sponsor with 501 (c) 3 tax-exempt status or apply for one yourself.  This can be a lot of work.   </a:t>
            </a:r>
            <a:r>
              <a:rPr lang="en-US" sz="1200" u="sng" kern="1200" dirty="0" smtClean="0">
                <a:solidFill>
                  <a:schemeClr val="tx1"/>
                </a:solidFill>
                <a:effectLst/>
                <a:latin typeface="+mn-lt"/>
                <a:ea typeface="+mn-ea"/>
                <a:cs typeface="+mn-cs"/>
                <a:hlinkClick r:id="rId3"/>
              </a:rPr>
              <a:t>http://www.501c3.org/</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24</a:t>
            </a:fld>
            <a:endParaRPr lang="en-US"/>
          </a:p>
        </p:txBody>
      </p:sp>
    </p:spTree>
    <p:extLst>
      <p:ext uri="{BB962C8B-B14F-4D97-AF65-F5344CB8AC3E}">
        <p14:creationId xmlns:p14="http://schemas.microsoft.com/office/powerpoint/2010/main" val="3146458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Get things growing while you continue your fund raising efforts and as materials become available?  </a:t>
            </a:r>
            <a:r>
              <a:rPr lang="en-US" sz="1200" kern="1200" dirty="0" smtClean="0">
                <a:solidFill>
                  <a:schemeClr val="tx1"/>
                </a:solidFill>
                <a:effectLst/>
                <a:latin typeface="+mn-lt"/>
                <a:ea typeface="+mn-ea"/>
                <a:cs typeface="+mn-cs"/>
              </a:rPr>
              <a:t>Remember Rome wasn’t built in a day. </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Gardeners need to get down and get their hands dirty while keeping their moral high.</a:t>
            </a:r>
          </a:p>
          <a:p>
            <a:pPr lvl="0"/>
            <a:r>
              <a:rPr lang="en-US" sz="1200" kern="1200" dirty="0" smtClean="0">
                <a:solidFill>
                  <a:schemeClr val="tx1"/>
                </a:solidFill>
                <a:effectLst/>
                <a:latin typeface="+mn-lt"/>
                <a:ea typeface="+mn-ea"/>
                <a:cs typeface="+mn-cs"/>
              </a:rPr>
              <a:t>Get the community involved in your build day</a:t>
            </a:r>
          </a:p>
          <a:p>
            <a:pPr lvl="0"/>
            <a:r>
              <a:rPr lang="en-US" sz="1200" kern="1200" dirty="0" smtClean="0">
                <a:solidFill>
                  <a:schemeClr val="tx1"/>
                </a:solidFill>
                <a:effectLst/>
                <a:latin typeface="+mn-lt"/>
                <a:ea typeface="+mn-ea"/>
                <a:cs typeface="+mn-cs"/>
              </a:rPr>
              <a:t>Clean the site</a:t>
            </a:r>
          </a:p>
          <a:p>
            <a:pPr lvl="0"/>
            <a:r>
              <a:rPr lang="en-US" sz="1200" kern="1200" dirty="0" smtClean="0">
                <a:solidFill>
                  <a:schemeClr val="tx1"/>
                </a:solidFill>
                <a:effectLst/>
                <a:latin typeface="+mn-lt"/>
                <a:ea typeface="+mn-ea"/>
                <a:cs typeface="+mn-cs"/>
              </a:rPr>
              <a:t>Identify garden parameters, install weed block, stake out plots, shed placement, compost or orchard location, etc.</a:t>
            </a:r>
          </a:p>
          <a:p>
            <a:pPr lvl="0"/>
            <a:r>
              <a:rPr lang="en-US" sz="1200" kern="1200" dirty="0" smtClean="0">
                <a:solidFill>
                  <a:schemeClr val="tx1"/>
                </a:solidFill>
                <a:effectLst/>
                <a:latin typeface="+mn-lt"/>
                <a:ea typeface="+mn-ea"/>
                <a:cs typeface="+mn-cs"/>
              </a:rPr>
              <a:t>Install the irrigation system to meet the needs of your gardens layout plan (current and future additions)</a:t>
            </a:r>
          </a:p>
          <a:p>
            <a:pPr lvl="0"/>
            <a:r>
              <a:rPr lang="en-US" sz="1200" kern="1200" dirty="0" smtClean="0">
                <a:solidFill>
                  <a:schemeClr val="tx1"/>
                </a:solidFill>
                <a:effectLst/>
                <a:latin typeface="+mn-lt"/>
                <a:ea typeface="+mn-ea"/>
                <a:cs typeface="+mn-cs"/>
              </a:rPr>
              <a:t>Plant something, even a fruit tree or your gardens perimeter plantings (like Texas native plants and flowers), anything to keep the enthusiasm of your gardeners high.</a:t>
            </a:r>
          </a:p>
          <a:p>
            <a:pPr lvl="0"/>
            <a:r>
              <a:rPr lang="en-US" sz="1200" kern="1200" dirty="0" smtClean="0">
                <a:solidFill>
                  <a:schemeClr val="tx1"/>
                </a:solidFill>
                <a:effectLst/>
                <a:latin typeface="+mn-lt"/>
                <a:ea typeface="+mn-ea"/>
                <a:cs typeface="+mn-cs"/>
              </a:rPr>
              <a:t>Plan a celebration with a bar-b-</a:t>
            </a:r>
            <a:r>
              <a:rPr lang="en-US" sz="1200" kern="1200" dirty="0" err="1" smtClean="0">
                <a:solidFill>
                  <a:schemeClr val="tx1"/>
                </a:solidFill>
                <a:effectLst/>
                <a:latin typeface="+mn-lt"/>
                <a:ea typeface="+mn-ea"/>
                <a:cs typeface="+mn-cs"/>
              </a:rPr>
              <a:t>que</a:t>
            </a:r>
            <a:r>
              <a:rPr lang="en-US" sz="1200" kern="1200" dirty="0" smtClean="0">
                <a:solidFill>
                  <a:schemeClr val="tx1"/>
                </a:solidFill>
                <a:effectLst/>
                <a:latin typeface="+mn-lt"/>
                <a:ea typeface="+mn-ea"/>
                <a:cs typeface="+mn-cs"/>
              </a:rPr>
              <a:t> or pot-luck lunch</a:t>
            </a:r>
          </a:p>
          <a:p>
            <a:pPr lvl="0"/>
            <a:r>
              <a:rPr lang="en-US" sz="1200" kern="1200" dirty="0" smtClean="0">
                <a:solidFill>
                  <a:schemeClr val="tx1"/>
                </a:solidFill>
                <a:effectLst/>
                <a:latin typeface="+mn-lt"/>
                <a:ea typeface="+mn-ea"/>
                <a:cs typeface="+mn-cs"/>
              </a:rPr>
              <a:t>Invite the local police to visit your garden.  They can lend invaluable advice on security and they know the local neighborhood.</a:t>
            </a:r>
          </a:p>
          <a:p>
            <a:pPr lvl="0"/>
            <a:r>
              <a:rPr lang="en-US" sz="1200" kern="1200" dirty="0" smtClean="0">
                <a:solidFill>
                  <a:schemeClr val="tx1"/>
                </a:solidFill>
                <a:effectLst/>
                <a:latin typeface="+mn-lt"/>
                <a:ea typeface="+mn-ea"/>
                <a:cs typeface="+mn-cs"/>
              </a:rPr>
              <a:t>Acknowledge everyone who helped build the garden, from businesses, city, church, school and individuals.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25</a:t>
            </a:fld>
            <a:endParaRPr lang="en-US"/>
          </a:p>
        </p:txBody>
      </p:sp>
    </p:spTree>
    <p:extLst>
      <p:ext uri="{BB962C8B-B14F-4D97-AF65-F5344CB8AC3E}">
        <p14:creationId xmlns:p14="http://schemas.microsoft.com/office/powerpoint/2010/main" val="1241217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Individuals receiving a plot assignment will be contacted by telephone or e-mail and may choose to accept the garden plot and complete the registration process within 30 days of notification.  If registration for a new plot is not completed by this deadline, the vacant plot may be offered to the next person on the waiting list.  Those individuals who are not successful in obtaining a garden plot assignment for the current year will maintain their numerical position, but must register again for the following year.</a:t>
            </a:r>
          </a:p>
          <a:p>
            <a:r>
              <a:rPr lang="en-US" sz="1200" dirty="0" smtClean="0"/>
              <a:t>Gardeners are required to keep the (Your gardens’ name here) Garden Coordinator notified of changes to home address, phone number and e-mail addresses.  Accurate contact information ensures delivery of renewal forms and other information in a timely manner.  Your garden plot cannot be transferred to any person or persons.</a:t>
            </a:r>
          </a:p>
          <a:p>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26</a:t>
            </a:fld>
            <a:endParaRPr lang="en-US"/>
          </a:p>
        </p:txBody>
      </p:sp>
    </p:spTree>
    <p:extLst>
      <p:ext uri="{BB962C8B-B14F-4D97-AF65-F5344CB8AC3E}">
        <p14:creationId xmlns:p14="http://schemas.microsoft.com/office/powerpoint/2010/main" val="12385678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mn-lt"/>
                <a:ea typeface="+mn-ea"/>
                <a:cs typeface="+mn-cs"/>
              </a:rPr>
              <a:t>Policies /Procedures /Guidelines                                                      2011</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______________________________________________________________________________</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The (Your gardens’ name here) is a public facility and one gardener’s actions may impact another’s use and enjoyment of the site.  In order to effectively manage and protect the community resource and assure that everyone can enjoy the community gardening experience, the following procedures and guidelines have been established.</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__________________________________________________________________</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Registration Information</a:t>
            </a:r>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Returning Gardeners</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The (Your gardens’ name here) will e-mail a reminder of plot renewal to all current gardeners the 1</a:t>
            </a:r>
            <a:r>
              <a:rPr lang="en-US" sz="1200" b="1" kern="1200" baseline="30000" dirty="0" smtClean="0">
                <a:solidFill>
                  <a:schemeClr val="tx1"/>
                </a:solidFill>
                <a:effectLst/>
                <a:latin typeface="+mn-lt"/>
                <a:ea typeface="+mn-ea"/>
                <a:cs typeface="+mn-cs"/>
              </a:rPr>
              <a:t>st</a:t>
            </a:r>
            <a:r>
              <a:rPr lang="en-US" sz="1200" b="1" kern="1200" dirty="0" smtClean="0">
                <a:solidFill>
                  <a:schemeClr val="tx1"/>
                </a:solidFill>
                <a:effectLst/>
                <a:latin typeface="+mn-lt"/>
                <a:ea typeface="+mn-ea"/>
                <a:cs typeface="+mn-cs"/>
              </a:rPr>
              <a:t> of November.  To renew your plot please send payment to:  (Your gardens’ name and mailing address here)</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Payment must be received by the last business day of December of the current year.  If payment is not received by this deadline, the plot will be considered available for reassignment to another gardener.</a:t>
            </a:r>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New Gardeners</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Beginning the 1</a:t>
            </a:r>
            <a:r>
              <a:rPr lang="en-US" sz="1200" b="1" kern="1200" baseline="30000" dirty="0" smtClean="0">
                <a:solidFill>
                  <a:schemeClr val="tx1"/>
                </a:solidFill>
                <a:effectLst/>
                <a:latin typeface="+mn-lt"/>
                <a:ea typeface="+mn-ea"/>
                <a:cs typeface="+mn-cs"/>
              </a:rPr>
              <a:t>st</a:t>
            </a:r>
            <a:r>
              <a:rPr lang="en-US" sz="1200" b="1" kern="1200" dirty="0" smtClean="0">
                <a:solidFill>
                  <a:schemeClr val="tx1"/>
                </a:solidFill>
                <a:effectLst/>
                <a:latin typeface="+mn-lt"/>
                <a:ea typeface="+mn-ea"/>
                <a:cs typeface="+mn-cs"/>
              </a:rPr>
              <a:t> week of January, the (Your gardens’ name here) will provide information about plot availability for the coming season.  New gardeners should look at different plot sites before registering if requesting a specific plot within the garden.  Please note demand is high for garden plots, and the turnover rates are low.</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Individuals receiving a plot assignment will be contacted by telephone or e-mail and may choose to accept the garden plot and complete the registration process within 30 days of notification.  If registration for a new plot is not completed by this deadline, the vacant plot may be offered to the next person on the waiting list.  Those individuals who are not successful in obtaining a garden plot assignment for the current year will maintain their numerical position, but must register again for the following year.</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Gardeners are required to keep the (Your gardens’ name here) Garden Coordinator notified of changes to home address, phone number and e-mail addresses.  Accurate contact information ensures delivery of renewal forms and other information in a timely manner.  Your garden plot cannot be transferred to any person or persons.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i="1" kern="1200" dirty="0" smtClean="0">
                <a:solidFill>
                  <a:schemeClr val="tx1"/>
                </a:solidFill>
                <a:effectLst/>
                <a:latin typeface="+mn-lt"/>
                <a:ea typeface="+mn-ea"/>
                <a:cs typeface="+mn-cs"/>
              </a:rPr>
              <a:t>Policies /Procedures /Guidelines                                                      2011</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______________________________________________________________________________</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The (Your gardens’ name here) is a public facility and one gardener’s actions may impact another’s use and enjoyment of the site.  In order to effectively manage and protect the community resource and assure that everyone can enjoy the community gardening experience, the following procedures and guidelines have been established.</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__________________________________________________________________</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Registration Information</a:t>
            </a:r>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Returning Gardeners</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The (Your gardens’ name here) will e-mail a reminder of plot renewal to all current gardeners the 1</a:t>
            </a:r>
            <a:r>
              <a:rPr lang="en-US" sz="1200" b="1" kern="1200" baseline="30000" dirty="0" smtClean="0">
                <a:solidFill>
                  <a:schemeClr val="tx1"/>
                </a:solidFill>
                <a:effectLst/>
                <a:latin typeface="+mn-lt"/>
                <a:ea typeface="+mn-ea"/>
                <a:cs typeface="+mn-cs"/>
              </a:rPr>
              <a:t>st</a:t>
            </a:r>
            <a:r>
              <a:rPr lang="en-US" sz="1200" b="1" kern="1200" dirty="0" smtClean="0">
                <a:solidFill>
                  <a:schemeClr val="tx1"/>
                </a:solidFill>
                <a:effectLst/>
                <a:latin typeface="+mn-lt"/>
                <a:ea typeface="+mn-ea"/>
                <a:cs typeface="+mn-cs"/>
              </a:rPr>
              <a:t> of November.  To renew your plot please send payment to:  (Your gardens’ name and mailing address here)</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Payment must be received by the last business day of December of the current year.  If payment is not received by this deadline, the plot will be considered available for reassignment to another gardener.</a:t>
            </a:r>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New Gardeners</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Beginning the 1</a:t>
            </a:r>
            <a:r>
              <a:rPr lang="en-US" sz="1200" b="1" kern="1200" baseline="30000" dirty="0" smtClean="0">
                <a:solidFill>
                  <a:schemeClr val="tx1"/>
                </a:solidFill>
                <a:effectLst/>
                <a:latin typeface="+mn-lt"/>
                <a:ea typeface="+mn-ea"/>
                <a:cs typeface="+mn-cs"/>
              </a:rPr>
              <a:t>st</a:t>
            </a:r>
            <a:r>
              <a:rPr lang="en-US" sz="1200" b="1" kern="1200" dirty="0" smtClean="0">
                <a:solidFill>
                  <a:schemeClr val="tx1"/>
                </a:solidFill>
                <a:effectLst/>
                <a:latin typeface="+mn-lt"/>
                <a:ea typeface="+mn-ea"/>
                <a:cs typeface="+mn-cs"/>
              </a:rPr>
              <a:t> week of January, the (Your gardens’ name here) will provide information about plot availability for the coming season.  New gardeners should look at different plot sites before registering if requesting a specific plot within the garden.  Please note demand is high for garden plots, and the turnover rates are low.</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Individuals receiving a plot assignment will be contacted by telephone or e-mail and may choose to accept the garden plot and complete the registration process within 30 days of notification.  If registration for a new plot is not completed by this deadline, the vacant plot may be offered to the next person on the waiting list.  Those individuals who are not successful in obtaining a garden plot assignment for the current year will maintain their numerical position, but must register again for the following year.</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Gardeners are required to keep the (Your gardens’ name here) Garden Coordinator notified of changes to home address, phone number and e-mail addresses.  Accurate contact information ensures delivery of renewal forms and other information in a timely manner.  Your garden plot cannot be transferred to any person or persons.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28</a:t>
            </a:fld>
            <a:endParaRPr lang="en-US"/>
          </a:p>
        </p:txBody>
      </p:sp>
    </p:spTree>
    <p:extLst>
      <p:ext uri="{BB962C8B-B14F-4D97-AF65-F5344CB8AC3E}">
        <p14:creationId xmlns:p14="http://schemas.microsoft.com/office/powerpoint/2010/main" val="465408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YOUR GARDEN LOGO AND ADDRESS HERE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ADOPT A PLOT RENTAL FORM</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PLEASE PRINT CLEARLY</a:t>
            </a:r>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Make Checks payable to: (Your gardens’ name here) and send to the above address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(Please circle one)			New Gardener			Renewing Gardener</a:t>
            </a:r>
          </a:p>
          <a:p>
            <a:r>
              <a:rPr lang="en-US" sz="1200" kern="1200" dirty="0" smtClean="0">
                <a:solidFill>
                  <a:schemeClr val="tx1"/>
                </a:solidFill>
                <a:effectLst/>
                <a:latin typeface="+mn-lt"/>
                <a:ea typeface="+mn-ea"/>
                <a:cs typeface="+mn-cs"/>
              </a:rPr>
              <a:t>Name:________________________________________________________________ Date:_______________</a:t>
            </a:r>
          </a:p>
          <a:p>
            <a:r>
              <a:rPr lang="en-US" sz="1200" kern="1200" dirty="0" smtClean="0">
                <a:solidFill>
                  <a:schemeClr val="tx1"/>
                </a:solidFill>
                <a:effectLst/>
                <a:latin typeface="+mn-lt"/>
                <a:ea typeface="+mn-ea"/>
                <a:cs typeface="+mn-cs"/>
              </a:rPr>
              <a:t>Mailing Address:___________________________________________________________________________</a:t>
            </a:r>
          </a:p>
          <a:p>
            <a:r>
              <a:rPr lang="en-US" sz="1200" kern="1200" dirty="0" smtClean="0">
                <a:solidFill>
                  <a:schemeClr val="tx1"/>
                </a:solidFill>
                <a:effectLst/>
                <a:latin typeface="+mn-lt"/>
                <a:ea typeface="+mn-ea"/>
                <a:cs typeface="+mn-cs"/>
              </a:rPr>
              <a:t>City, Zip Code:_____________________________________________________________________________</a:t>
            </a:r>
          </a:p>
          <a:p>
            <a:r>
              <a:rPr lang="en-US" sz="1200" kern="1200" dirty="0" smtClean="0">
                <a:solidFill>
                  <a:schemeClr val="tx1"/>
                </a:solidFill>
                <a:effectLst/>
                <a:latin typeface="+mn-lt"/>
                <a:ea typeface="+mn-ea"/>
                <a:cs typeface="+mn-cs"/>
              </a:rPr>
              <a:t>Phone Home:_______________________________________ Cell:___________________________________</a:t>
            </a:r>
          </a:p>
          <a:p>
            <a:r>
              <a:rPr lang="en-US" sz="1200" kern="1200" dirty="0" smtClean="0">
                <a:solidFill>
                  <a:schemeClr val="tx1"/>
                </a:solidFill>
                <a:effectLst/>
                <a:latin typeface="+mn-lt"/>
                <a:ea typeface="+mn-ea"/>
                <a:cs typeface="+mn-cs"/>
              </a:rPr>
              <a:t>Email:____________________________________________________________________________________</a:t>
            </a:r>
          </a:p>
          <a:p>
            <a:r>
              <a:rPr lang="en-US" sz="1200" kern="1200" dirty="0" smtClean="0">
                <a:solidFill>
                  <a:schemeClr val="tx1"/>
                </a:solidFill>
                <a:effectLst/>
                <a:latin typeface="+mn-lt"/>
                <a:ea typeface="+mn-ea"/>
                <a:cs typeface="+mn-cs"/>
              </a:rPr>
              <a:t>____I give permission to release to the media any photographs taken of myself or my family at the garden.</a:t>
            </a:r>
          </a:p>
          <a:p>
            <a:r>
              <a:rPr lang="en-US" sz="1200" kern="1200" dirty="0" smtClean="0">
                <a:solidFill>
                  <a:schemeClr val="tx1"/>
                </a:solidFill>
                <a:effectLst/>
                <a:latin typeface="+mn-lt"/>
                <a:ea typeface="+mn-ea"/>
                <a:cs typeface="+mn-cs"/>
              </a:rPr>
              <a:t>List others who will be working with you on your plot:______________________________________________</a:t>
            </a:r>
          </a:p>
          <a:p>
            <a:r>
              <a:rPr lang="en-US" sz="1200" kern="1200" dirty="0" smtClean="0">
                <a:solidFill>
                  <a:schemeClr val="tx1"/>
                </a:solidFill>
                <a:effectLst/>
                <a:latin typeface="+mn-lt"/>
                <a:ea typeface="+mn-ea"/>
                <a:cs typeface="+mn-cs"/>
              </a:rPr>
              <a:t>__________________________________________________________________________________________</a:t>
            </a:r>
          </a:p>
          <a:p>
            <a:r>
              <a:rPr lang="en-US" sz="1200" kern="1200" dirty="0" smtClean="0">
                <a:solidFill>
                  <a:schemeClr val="tx1"/>
                </a:solidFill>
                <a:effectLst/>
                <a:latin typeface="+mn-lt"/>
                <a:ea typeface="+mn-ea"/>
                <a:cs typeface="+mn-cs"/>
              </a:rPr>
              <a:t>Garden Plot Preference (please circle one):           Standard Raised           ADA Approved (limited)</a:t>
            </a:r>
          </a:p>
          <a:p>
            <a:r>
              <a:rPr lang="en-US" sz="1200" kern="1200" dirty="0" smtClean="0">
                <a:solidFill>
                  <a:schemeClr val="tx1"/>
                </a:solidFill>
                <a:effectLst/>
                <a:latin typeface="+mn-lt"/>
                <a:ea typeface="+mn-ea"/>
                <a:cs typeface="+mn-cs"/>
              </a:rPr>
              <a:t>  ____I would like to be partnered in a shared plot</a:t>
            </a:r>
          </a:p>
          <a:p>
            <a:r>
              <a:rPr lang="en-US" sz="1200" kern="1200" dirty="0" smtClean="0">
                <a:solidFill>
                  <a:schemeClr val="tx1"/>
                </a:solidFill>
                <a:effectLst/>
                <a:latin typeface="+mn-lt"/>
                <a:ea typeface="+mn-ea"/>
                <a:cs typeface="+mn-cs"/>
              </a:rPr>
              <a:t>Which of these areas motivate you to participate in the (Your gardens’ name here).</a:t>
            </a:r>
          </a:p>
          <a:p>
            <a:r>
              <a:rPr lang="en-US" sz="1200" kern="1200" dirty="0" smtClean="0">
                <a:solidFill>
                  <a:schemeClr val="tx1"/>
                </a:solidFill>
                <a:effectLst/>
                <a:latin typeface="+mn-lt"/>
                <a:ea typeface="+mn-ea"/>
                <a:cs typeface="+mn-cs"/>
              </a:rPr>
              <a:t>____Garden Education,  ____Vegetable Production,  ____Fruit Production,  ____Social,  ____Community Service,       </a:t>
            </a:r>
          </a:p>
          <a:p>
            <a:r>
              <a:rPr lang="en-US" sz="1200" kern="1200" dirty="0" smtClean="0">
                <a:solidFill>
                  <a:schemeClr val="tx1"/>
                </a:solidFill>
                <a:effectLst/>
                <a:latin typeface="+mn-lt"/>
                <a:ea typeface="+mn-ea"/>
                <a:cs typeface="+mn-cs"/>
              </a:rPr>
              <a:t>____Growing Organic,  ____Composting,  ____Fundraising</a:t>
            </a:r>
          </a:p>
          <a:p>
            <a:r>
              <a:rPr lang="en-US" sz="1200" kern="1200" dirty="0" smtClean="0">
                <a:solidFill>
                  <a:schemeClr val="tx1"/>
                </a:solidFill>
                <a:effectLst/>
                <a:latin typeface="+mn-lt"/>
                <a:ea typeface="+mn-ea"/>
                <a:cs typeface="+mn-cs"/>
              </a:rPr>
              <a:t>*********************************************************************************************</a:t>
            </a:r>
          </a:p>
          <a:p>
            <a:r>
              <a:rPr lang="en-US" sz="1200" b="1" i="1" kern="1200" dirty="0" smtClean="0">
                <a:solidFill>
                  <a:schemeClr val="tx1"/>
                </a:solidFill>
                <a:effectLst/>
                <a:latin typeface="+mn-lt"/>
                <a:ea typeface="+mn-ea"/>
                <a:cs typeface="+mn-cs"/>
              </a:rPr>
              <a:t>For (Your gardens’ name here) Use Only: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Common Ground Garden Plot #_______________________________________</a:t>
            </a:r>
          </a:p>
          <a:p>
            <a:r>
              <a:rPr lang="en-US" sz="1200" kern="1200" dirty="0" smtClean="0">
                <a:solidFill>
                  <a:schemeClr val="tx1"/>
                </a:solidFill>
                <a:effectLst/>
                <a:latin typeface="+mn-lt"/>
                <a:ea typeface="+mn-ea"/>
                <a:cs typeface="+mn-cs"/>
              </a:rPr>
              <a:t>Start Date:_________________</a:t>
            </a:r>
          </a:p>
          <a:p>
            <a:r>
              <a:rPr lang="en-US" sz="1200" kern="1200" dirty="0" smtClean="0">
                <a:solidFill>
                  <a:schemeClr val="tx1"/>
                </a:solidFill>
                <a:effectLst/>
                <a:latin typeface="+mn-lt"/>
                <a:ea typeface="+mn-ea"/>
                <a:cs typeface="+mn-cs"/>
              </a:rPr>
              <a:t>Paid Processing Fee:       Y         N</a:t>
            </a:r>
          </a:p>
          <a:p>
            <a:r>
              <a:rPr lang="en-US" sz="1200" kern="1200" dirty="0" smtClean="0">
                <a:solidFill>
                  <a:schemeClr val="tx1"/>
                </a:solidFill>
                <a:effectLst/>
                <a:latin typeface="+mn-lt"/>
                <a:ea typeface="+mn-ea"/>
                <a:cs typeface="+mn-cs"/>
              </a:rPr>
              <a:t>Check #_________________</a:t>
            </a:r>
          </a:p>
          <a:p>
            <a:r>
              <a:rPr lang="en-US" sz="1200" kern="1200" dirty="0" smtClean="0">
                <a:solidFill>
                  <a:schemeClr val="tx1"/>
                </a:solidFill>
                <a:effectLst/>
                <a:latin typeface="+mn-lt"/>
                <a:ea typeface="+mn-ea"/>
                <a:cs typeface="+mn-cs"/>
              </a:rPr>
              <a:t>Cash $____________________    Other:___________________________________________________________</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YOUR GARDEN LOGO AND ADDRESS HERE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Adopt a Plot Terms of Agreement for</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(Your gardens’ name here)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&gt;</a:t>
            </a:r>
            <a:r>
              <a:rPr lang="en-US" sz="1200" kern="1200" dirty="0" smtClean="0">
                <a:solidFill>
                  <a:schemeClr val="tx1"/>
                </a:solidFill>
                <a:effectLst/>
                <a:latin typeface="+mn-lt"/>
                <a:ea typeface="+mn-ea"/>
                <a:cs typeface="+mn-cs"/>
              </a:rPr>
              <a:t>(Your gardens’ name here) will provide the garden plot     and water.  Mulch, compost and amendments will be provided when available.</a:t>
            </a:r>
          </a:p>
          <a:p>
            <a:r>
              <a:rPr lang="en-US" sz="1200" kern="1200" dirty="0" smtClean="0">
                <a:solidFill>
                  <a:schemeClr val="tx1"/>
                </a:solidFill>
                <a:effectLst/>
                <a:latin typeface="+mn-lt"/>
                <a:ea typeface="+mn-ea"/>
                <a:cs typeface="+mn-cs"/>
              </a:rPr>
              <a:t>&gt;Gardeners will strive to be good stewards to the land, learn and use organic gardening methods to produce more disease resistant pest free plants and healthy, nutritious fruits and vegetables for consumption.</a:t>
            </a:r>
          </a:p>
          <a:p>
            <a:r>
              <a:rPr lang="en-US" sz="1200" kern="1200" dirty="0" smtClean="0">
                <a:solidFill>
                  <a:schemeClr val="tx1"/>
                </a:solidFill>
                <a:effectLst/>
                <a:latin typeface="+mn-lt"/>
                <a:ea typeface="+mn-ea"/>
                <a:cs typeface="+mn-cs"/>
              </a:rPr>
              <a:t>&gt;The use of watering timers is not allowed, as mechanical failure could create a loss of water and ruin crops.</a:t>
            </a:r>
          </a:p>
          <a:p>
            <a:r>
              <a:rPr lang="en-US" sz="1200" kern="1200" dirty="0" smtClean="0">
                <a:solidFill>
                  <a:schemeClr val="tx1"/>
                </a:solidFill>
                <a:effectLst/>
                <a:latin typeface="+mn-lt"/>
                <a:ea typeface="+mn-ea"/>
                <a:cs typeface="+mn-cs"/>
              </a:rPr>
              <a:t>&gt;Gardeners will be responsible for planting and keeping their allotted plot and adjacent paths weed free.</a:t>
            </a:r>
          </a:p>
          <a:p>
            <a:r>
              <a:rPr lang="en-US" sz="1200" kern="1200" dirty="0" smtClean="0">
                <a:solidFill>
                  <a:schemeClr val="tx1"/>
                </a:solidFill>
                <a:effectLst/>
                <a:latin typeface="+mn-lt"/>
                <a:ea typeface="+mn-ea"/>
                <a:cs typeface="+mn-cs"/>
              </a:rPr>
              <a:t>&gt;Gardeners are encouraged to share a portion of their produce with others.</a:t>
            </a:r>
          </a:p>
          <a:p>
            <a:r>
              <a:rPr lang="en-US" sz="1200" kern="1200" dirty="0" smtClean="0">
                <a:solidFill>
                  <a:schemeClr val="tx1"/>
                </a:solidFill>
                <a:effectLst/>
                <a:latin typeface="+mn-lt"/>
                <a:ea typeface="+mn-ea"/>
                <a:cs typeface="+mn-cs"/>
              </a:rPr>
              <a:t>&gt;Each gardener will support the garden by doing their fair share of common work.  Four (4) scheduled workdays per year (every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Saturday of each month) is required of each plot owner.  Considerations will be given for special skills, physical and mental capabilities and age.  Youth participation is encouraged with </a:t>
            </a:r>
            <a:r>
              <a:rPr lang="en-US" sz="1200" b="1" i="1" kern="1200" dirty="0" smtClean="0">
                <a:solidFill>
                  <a:schemeClr val="tx1"/>
                </a:solidFill>
                <a:effectLst/>
                <a:latin typeface="+mn-lt"/>
                <a:ea typeface="+mn-ea"/>
                <a:cs typeface="+mn-cs"/>
              </a:rPr>
              <a:t>adult guidance.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&gt;Gardeners agree to keep their plot mulched or in an approved cover crop when the plot is not in production.  See Garden Policies/Procedures/Guidelines.</a:t>
            </a:r>
          </a:p>
          <a:p>
            <a:r>
              <a:rPr lang="en-US" sz="1200" kern="1200" dirty="0" smtClean="0">
                <a:solidFill>
                  <a:schemeClr val="tx1"/>
                </a:solidFill>
                <a:effectLst/>
                <a:latin typeface="+mn-lt"/>
                <a:ea typeface="+mn-ea"/>
                <a:cs typeface="+mn-cs"/>
              </a:rPr>
              <a:t>&gt;Each gardener will be respectful of other gardeners, their crops and plot and will not harvest produce or flowers from another plot without the plot owner’s permission.</a:t>
            </a:r>
          </a:p>
          <a:p>
            <a:r>
              <a:rPr lang="en-US" sz="1200" kern="1200" dirty="0" smtClean="0">
                <a:solidFill>
                  <a:schemeClr val="tx1"/>
                </a:solidFill>
                <a:effectLst/>
                <a:latin typeface="+mn-lt"/>
                <a:ea typeface="+mn-ea"/>
                <a:cs typeface="+mn-cs"/>
              </a:rPr>
              <a:t>&gt;Garden areas will be kept free of litter, tobacco, alcohol and drugs.</a:t>
            </a:r>
          </a:p>
          <a:p>
            <a:r>
              <a:rPr lang="en-US" sz="1200" kern="1200" dirty="0" smtClean="0">
                <a:solidFill>
                  <a:schemeClr val="tx1"/>
                </a:solidFill>
                <a:effectLst/>
                <a:latin typeface="+mn-lt"/>
                <a:ea typeface="+mn-ea"/>
                <a:cs typeface="+mn-cs"/>
              </a:rPr>
              <a:t>&gt;Gardeners are urged to inform the Garden Steward if unable to maintain a plot (health issues or work) or if there is a grievance. </a:t>
            </a:r>
          </a:p>
          <a:p>
            <a:r>
              <a:rPr lang="en-US" sz="1200" kern="1200" dirty="0" smtClean="0">
                <a:solidFill>
                  <a:schemeClr val="tx1"/>
                </a:solidFill>
                <a:effectLst/>
                <a:latin typeface="+mn-lt"/>
                <a:ea typeface="+mn-ea"/>
                <a:cs typeface="+mn-cs"/>
              </a:rPr>
              <a:t>&gt;Pets are not allowed within the garden, with the exception of service animals. </a:t>
            </a:r>
            <a:r>
              <a:rPr lang="en-US" sz="1200" b="1" i="1" kern="1200" dirty="0" smtClean="0">
                <a:solidFill>
                  <a:schemeClr val="tx1"/>
                </a:solidFill>
                <a:effectLst/>
                <a:latin typeface="+mn-lt"/>
                <a:ea typeface="+mn-ea"/>
                <a:cs typeface="+mn-cs"/>
              </a:rPr>
              <a:t>Animal feces should not be composted.</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&gt;</a:t>
            </a:r>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29</a:t>
            </a:fld>
            <a:endParaRPr lang="en-US"/>
          </a:p>
        </p:txBody>
      </p:sp>
    </p:spTree>
    <p:extLst>
      <p:ext uri="{BB962C8B-B14F-4D97-AF65-F5344CB8AC3E}">
        <p14:creationId xmlns:p14="http://schemas.microsoft.com/office/powerpoint/2010/main" val="1141048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Be Good Neighbor Guidelines</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One of the key objectives in community gardening is to work together or next to each other in relative harmony.  Please be courteous in all interactions and work together to resolve any disagreements.  Please contact your Garden Coordinator or Garden Steward for guideline clarifications.</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&gt;Please lend a helping hand to others in need.  (Your gardens’ name here) encourages gardeners to share a portion of your crop with those less fortunate.  We will have scheduled pickups on Saturday mornings for any produce you would like to donate.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&gt;Gardening in a public setting requires a fair amount of time and commitment.  Please make appropriate arrangements to ensure a well-maintained garden space for everyone in this shared setting.</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&gt;Please respect the privacy of neighbors in and surrounding our community garden and be considerate when driving and parking in the area around the garden.</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&gt;Please be conscientious about water usage and do not leave water on overnight.  Some garden areas do not have well-drained soil and neighboring plots or neighboring households can be easily affected by excess water.  Limit watering to only intended crops and take steps to ensure that neighboring plots or neighboring households are not the recipients of excess water.</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&gt;Take care to ensure that the perimeter fencing at the garden site remains clear of vegetation from adjacent plots.  In addition, soil, mulch, sod, or debris must not be piled or placed against the fence, as this promoted decay and shortens the life of the fence.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F4E6B6D-8AB8-4BD3-B525-00BC9EB7B67C}" type="slidenum">
              <a:rPr lang="en-US" smtClean="0"/>
              <a:t>30</a:t>
            </a:fld>
            <a:endParaRPr lang="en-US"/>
          </a:p>
        </p:txBody>
      </p:sp>
    </p:spTree>
    <p:extLst>
      <p:ext uri="{BB962C8B-B14F-4D97-AF65-F5344CB8AC3E}">
        <p14:creationId xmlns:p14="http://schemas.microsoft.com/office/powerpoint/2010/main" val="612922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1D580EF-F538-41A3-B7A5-F6FAD79F237E}" type="datetimeFigureOut">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7A223A-5C8A-4627-8EBF-C9B17DEB6AA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D580EF-F538-41A3-B7A5-F6FAD79F237E}" type="datetimeFigureOut">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7A223A-5C8A-4627-8EBF-C9B17DEB6AA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81D580EF-F538-41A3-B7A5-F6FAD79F237E}" type="datetimeFigureOut">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7A223A-5C8A-4627-8EBF-C9B17DEB6AA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1D580EF-F538-41A3-B7A5-F6FAD79F237E}" type="datetimeFigureOut">
              <a:rPr lang="en-US" smtClean="0"/>
              <a:t>9/9/2013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7A223A-5C8A-4627-8EBF-C9B17DEB6AA1}"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1D580EF-F538-41A3-B7A5-F6FAD79F237E}" type="datetimeFigureOut">
              <a:rPr lang="en-US" smtClean="0"/>
              <a:t>9/9/2013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7A223A-5C8A-4627-8EBF-C9B17DEB6AA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D580EF-F538-41A3-B7A5-F6FAD79F237E}" type="datetimeFigureOut">
              <a:rPr lang="en-US" smtClean="0"/>
              <a:t>9/9/2013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7A223A-5C8A-4627-8EBF-C9B17DEB6AA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D580EF-F538-41A3-B7A5-F6FAD79F237E}" type="datetimeFigureOut">
              <a:rPr lang="en-US" smtClean="0"/>
              <a:t>9/9/2013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7A223A-5C8A-4627-8EBF-C9B17DEB6AA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81D580EF-F538-41A3-B7A5-F6FAD79F237E}" type="datetimeFigureOut">
              <a:rPr lang="en-US" smtClean="0"/>
              <a:t>9/9/2013</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387A223A-5C8A-4627-8EBF-C9B17DEB6AA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D580EF-F538-41A3-B7A5-F6FAD79F237E}" type="datetimeFigureOut">
              <a:rPr lang="en-US" smtClean="0"/>
              <a:t>9/9/2013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7A223A-5C8A-4627-8EBF-C9B17DEB6AA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D580EF-F538-41A3-B7A5-F6FAD79F237E}" type="datetimeFigureOut">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7A223A-5C8A-4627-8EBF-C9B17DEB6AA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D580EF-F538-41A3-B7A5-F6FAD79F237E}" type="datetimeFigureOut">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7A223A-5C8A-4627-8EBF-C9B17DEB6AA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81D580EF-F538-41A3-B7A5-F6FAD79F237E}" type="datetimeFigureOut">
              <a:rPr lang="en-US" smtClean="0"/>
              <a:t>9/9/2013</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387A223A-5C8A-4627-8EBF-C9B17DEB6AA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gif"/><Relationship Id="rId5" Type="http://schemas.openxmlformats.org/officeDocument/2006/relationships/hyperlink" Target="http://tarrantmg.org/linked/mgagriliftranslogo2.gif" TargetMode="Externa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communitygarden.org/" TargetMode="External"/><Relationship Id="rId2" Type="http://schemas.openxmlformats.org/officeDocument/2006/relationships/hyperlink" Target="http://communitygardensdfw.org/local-gardens" TargetMode="Externa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09800"/>
            <a:ext cx="8534400" cy="1470025"/>
          </a:xfrm>
        </p:spPr>
        <p:txBody>
          <a:bodyPr/>
          <a:lstStyle/>
          <a:p>
            <a:r>
              <a:rPr lang="en-US" dirty="0" smtClean="0"/>
              <a:t>STARTING A COMMUNITY GARDEN</a:t>
            </a:r>
            <a:br>
              <a:rPr lang="en-US" dirty="0" smtClean="0"/>
            </a:br>
            <a:r>
              <a:rPr lang="en-US" dirty="0" smtClean="0"/>
              <a:t>WHERE YOU LIVE</a:t>
            </a:r>
            <a:endParaRPr lang="en-US" dirty="0"/>
          </a:p>
        </p:txBody>
      </p:sp>
      <p:sp>
        <p:nvSpPr>
          <p:cNvPr id="3" name="Subtitle 2"/>
          <p:cNvSpPr>
            <a:spLocks noGrp="1"/>
          </p:cNvSpPr>
          <p:nvPr>
            <p:ph type="subTitle" idx="1"/>
          </p:nvPr>
        </p:nvSpPr>
        <p:spPr>
          <a:xfrm>
            <a:off x="1295400" y="3962400"/>
            <a:ext cx="7119937" cy="914400"/>
          </a:xfrm>
        </p:spPr>
        <p:txBody>
          <a:bodyPr>
            <a:normAutofit/>
          </a:bodyPr>
          <a:lstStyle/>
          <a:p>
            <a:r>
              <a:rPr lang="en-US" b="1" dirty="0" smtClean="0"/>
              <a:t>CREATED BY TARRANT COUNTY</a:t>
            </a:r>
          </a:p>
          <a:p>
            <a:r>
              <a:rPr lang="en-US" b="1" dirty="0" smtClean="0"/>
              <a:t>MASTER GARDENER’S</a:t>
            </a:r>
            <a:endParaRPr lang="en-US" b="1" dirty="0"/>
          </a:p>
        </p:txBody>
      </p:sp>
      <p:pic>
        <p:nvPicPr>
          <p:cNvPr id="1026" name="Picture 2" descr="C:\Users\Lance and Mary Ann\Documents\Logo-AgriLife\Tarrant County\TCseal1.Tif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4760" y="38100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grilifelogocolor.JPG"/>
          <p:cNvPicPr/>
          <p:nvPr/>
        </p:nvPicPr>
        <p:blipFill>
          <a:blip r:embed="rId4" cstate="print"/>
          <a:stretch>
            <a:fillRect/>
          </a:stretch>
        </p:blipFill>
        <p:spPr>
          <a:xfrm>
            <a:off x="685800" y="5638799"/>
            <a:ext cx="3400425" cy="885825"/>
          </a:xfrm>
          <a:prstGeom prst="rect">
            <a:avLst/>
          </a:prstGeom>
        </p:spPr>
      </p:pic>
      <p:pic>
        <p:nvPicPr>
          <p:cNvPr id="1030" name="Picture 6" descr="tcmga_new_website001001.gif">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9800" y="5105400"/>
            <a:ext cx="1885941"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9196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Owner\My Documents\PPT1\PPT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5401" y="152619"/>
            <a:ext cx="6858000" cy="5486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31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Owner\My Documents\PPT1\PPT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91440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2215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7264400" cy="707886"/>
          </a:xfrm>
          <a:prstGeom prst="rect">
            <a:avLst/>
          </a:prstGeom>
          <a:noFill/>
        </p:spPr>
        <p:txBody>
          <a:bodyPr wrap="square" rtlCol="0">
            <a:spAutoFit/>
          </a:bodyPr>
          <a:lstStyle/>
          <a:p>
            <a:pPr algn="ctr"/>
            <a:r>
              <a:rPr lang="en-US" sz="4000" b="1" dirty="0" smtClean="0"/>
              <a:t>FIRST GET PEOPLE INVOLVED</a:t>
            </a:r>
            <a:endParaRPr lang="en-US" sz="4000" b="1"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714500"/>
            <a:ext cx="60960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25402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1066800"/>
            <a:ext cx="5962985" cy="523220"/>
          </a:xfrm>
          <a:prstGeom prst="rect">
            <a:avLst/>
          </a:prstGeom>
          <a:noFill/>
        </p:spPr>
        <p:txBody>
          <a:bodyPr wrap="square" rtlCol="0">
            <a:spAutoFit/>
          </a:bodyPr>
          <a:lstStyle/>
          <a:p>
            <a:pPr algn="ctr"/>
            <a:r>
              <a:rPr lang="en-US" sz="2800" dirty="0" smtClean="0"/>
              <a:t>A. BUILD A VOLUNTEER BASE</a:t>
            </a:r>
            <a:endParaRPr lang="en-US" sz="2800" dirty="0"/>
          </a:p>
        </p:txBody>
      </p:sp>
      <p:pic>
        <p:nvPicPr>
          <p:cNvPr id="2050" name="Picture 2" descr="E:\Taketimetocelebrate - Cop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6792" y="1590020"/>
            <a:ext cx="5054600" cy="37909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340254" y="5918199"/>
            <a:ext cx="4787676" cy="646331"/>
          </a:xfrm>
          <a:prstGeom prst="rect">
            <a:avLst/>
          </a:prstGeom>
          <a:noFill/>
        </p:spPr>
        <p:txBody>
          <a:bodyPr wrap="square" rtlCol="0">
            <a:spAutoFit/>
          </a:bodyPr>
          <a:lstStyle/>
          <a:p>
            <a:pPr algn="ctr"/>
            <a:r>
              <a:rPr lang="en-US" sz="3600" b="1" dirty="0" smtClean="0">
                <a:latin typeface="Arial Black" pitchFamily="34" charset="0"/>
              </a:rPr>
              <a:t>THIS IS A MUST</a:t>
            </a:r>
            <a:endParaRPr lang="en-US" sz="3600" b="1" dirty="0">
              <a:latin typeface="Arial Black" pitchFamily="34" charset="0"/>
            </a:endParaRPr>
          </a:p>
        </p:txBody>
      </p:sp>
    </p:spTree>
    <p:extLst>
      <p:ext uri="{BB962C8B-B14F-4D97-AF65-F5344CB8AC3E}">
        <p14:creationId xmlns:p14="http://schemas.microsoft.com/office/powerpoint/2010/main" val="13315404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609600"/>
            <a:ext cx="7543800" cy="646331"/>
          </a:xfrm>
          <a:prstGeom prst="rect">
            <a:avLst/>
          </a:prstGeom>
          <a:noFill/>
        </p:spPr>
        <p:txBody>
          <a:bodyPr wrap="square" rtlCol="0">
            <a:spAutoFit/>
          </a:bodyPr>
          <a:lstStyle/>
          <a:p>
            <a:r>
              <a:rPr lang="en-US" sz="3600" b="1" dirty="0" smtClean="0"/>
              <a:t>FORM A GARDEN CLUB OR COUNCIL </a:t>
            </a:r>
            <a:endParaRPr lang="en-US" sz="3600" b="1"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711325"/>
            <a:ext cx="6096000" cy="343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25824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Owner\My Documents\PPT1\PPT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2202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564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1005840"/>
          </a:xfrm>
        </p:spPr>
        <p:txBody>
          <a:bodyPr/>
          <a:lstStyle/>
          <a:p>
            <a:r>
              <a:rPr lang="en-US" b="1" dirty="0"/>
              <a:t> </a:t>
            </a:r>
            <a:r>
              <a:rPr lang="en-US" b="1" dirty="0" smtClean="0"/>
              <a:t>         You </a:t>
            </a:r>
            <a:r>
              <a:rPr lang="en-US" b="1" dirty="0"/>
              <a:t>want to start a garden</a:t>
            </a:r>
            <a:endParaRPr lang="en-US" dirty="0"/>
          </a:p>
        </p:txBody>
      </p:sp>
      <p:sp>
        <p:nvSpPr>
          <p:cNvPr id="3" name="Content Placeholder 2"/>
          <p:cNvSpPr>
            <a:spLocks noGrp="1"/>
          </p:cNvSpPr>
          <p:nvPr>
            <p:ph idx="1"/>
          </p:nvPr>
        </p:nvSpPr>
        <p:spPr>
          <a:xfrm>
            <a:off x="685800" y="1524000"/>
            <a:ext cx="8229600" cy="4449763"/>
          </a:xfrm>
        </p:spPr>
        <p:txBody>
          <a:bodyPr>
            <a:normAutofit lnSpcReduction="10000"/>
          </a:bodyPr>
          <a:lstStyle/>
          <a:p>
            <a:pPr marL="0" indent="0">
              <a:buNone/>
            </a:pPr>
            <a:r>
              <a:rPr lang="en-US" sz="3200" b="0" dirty="0" smtClean="0"/>
              <a:t>Not just </a:t>
            </a:r>
            <a:r>
              <a:rPr lang="en-US" sz="3200" b="0" dirty="0"/>
              <a:t>any garden. You want to </a:t>
            </a:r>
            <a:r>
              <a:rPr lang="en-US" sz="3200" b="0" dirty="0" smtClean="0"/>
              <a:t>start  the </a:t>
            </a:r>
            <a:r>
              <a:rPr lang="en-US" sz="3200" b="0" dirty="0"/>
              <a:t>kind of garden that does </a:t>
            </a:r>
            <a:r>
              <a:rPr lang="en-US" sz="3200" b="0" dirty="0" smtClean="0"/>
              <a:t>more than </a:t>
            </a:r>
            <a:r>
              <a:rPr lang="en-US" sz="3200" b="0" dirty="0"/>
              <a:t>just grow food. </a:t>
            </a:r>
            <a:endParaRPr lang="en-US" sz="3200" b="0" dirty="0" smtClean="0"/>
          </a:p>
          <a:p>
            <a:pPr marL="0" indent="0">
              <a:buNone/>
            </a:pPr>
            <a:r>
              <a:rPr lang="en-US" sz="3600" b="0" u="sng" dirty="0" smtClean="0"/>
              <a:t>You </a:t>
            </a:r>
            <a:r>
              <a:rPr lang="en-US" sz="3600" b="0" u="sng" dirty="0"/>
              <a:t>want </a:t>
            </a:r>
            <a:r>
              <a:rPr lang="en-US" sz="3600" b="0" u="sng" dirty="0" smtClean="0"/>
              <a:t>to transform </a:t>
            </a:r>
            <a:r>
              <a:rPr lang="en-US" sz="3600" b="0" u="sng" dirty="0"/>
              <a:t>lives</a:t>
            </a:r>
            <a:r>
              <a:rPr lang="en-US" sz="3200" b="0" dirty="0" smtClean="0"/>
              <a:t>.   Change neighborhoods</a:t>
            </a:r>
            <a:r>
              <a:rPr lang="en-US" sz="3200" b="0" dirty="0"/>
              <a:t>. </a:t>
            </a:r>
            <a:r>
              <a:rPr lang="en-US" sz="3200" b="0" dirty="0" smtClean="0"/>
              <a:t>  </a:t>
            </a:r>
          </a:p>
          <a:p>
            <a:pPr marL="0" indent="0">
              <a:buNone/>
            </a:pPr>
            <a:r>
              <a:rPr lang="en-US" sz="3200" b="0" dirty="0" smtClean="0"/>
              <a:t> Many have started </a:t>
            </a:r>
            <a:r>
              <a:rPr lang="en-US" sz="3200" b="0" dirty="0"/>
              <a:t>community gardens, </a:t>
            </a:r>
            <a:r>
              <a:rPr lang="en-US" sz="3200" b="0" dirty="0" smtClean="0"/>
              <a:t>and many </a:t>
            </a:r>
            <a:r>
              <a:rPr lang="en-US" sz="3200" b="0" dirty="0"/>
              <a:t>have ended in weeds </a:t>
            </a:r>
            <a:r>
              <a:rPr lang="en-US" sz="3200" b="0" dirty="0" smtClean="0"/>
              <a:t>and frustration.</a:t>
            </a:r>
          </a:p>
          <a:p>
            <a:pPr marL="0" indent="0">
              <a:buNone/>
            </a:pPr>
            <a:r>
              <a:rPr lang="en-US" sz="3200" dirty="0" smtClean="0"/>
              <a:t> </a:t>
            </a:r>
          </a:p>
          <a:p>
            <a:pPr marL="0" indent="0">
              <a:buNone/>
            </a:pPr>
            <a:r>
              <a:rPr lang="en-US" sz="3200" dirty="0" smtClean="0"/>
              <a:t>SO WHAT DO  YOU NEED.</a:t>
            </a:r>
          </a:p>
          <a:p>
            <a:pPr marL="0" indent="0">
              <a:buNone/>
            </a:pPr>
            <a:endParaRPr lang="en-US" dirty="0"/>
          </a:p>
        </p:txBody>
      </p:sp>
    </p:spTree>
    <p:extLst>
      <p:ext uri="{BB962C8B-B14F-4D97-AF65-F5344CB8AC3E}">
        <p14:creationId xmlns:p14="http://schemas.microsoft.com/office/powerpoint/2010/main" val="16061391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1-RECRUIT NEIGHBORS</a:t>
            </a:r>
          </a:p>
        </p:txBody>
      </p:sp>
      <p:sp>
        <p:nvSpPr>
          <p:cNvPr id="3" name="Content Placeholder 2"/>
          <p:cNvSpPr>
            <a:spLocks noGrp="1"/>
          </p:cNvSpPr>
          <p:nvPr>
            <p:ph idx="1"/>
          </p:nvPr>
        </p:nvSpPr>
        <p:spPr/>
        <p:txBody>
          <a:bodyPr/>
          <a:lstStyle/>
          <a:p>
            <a:r>
              <a:rPr lang="en-US" sz="2800" dirty="0"/>
              <a:t>SELECT A CORE GROUP OF COMMITTED PEOPLE</a:t>
            </a:r>
            <a:endParaRPr lang="en-US" sz="2800" b="1" dirty="0"/>
          </a:p>
          <a:p>
            <a:endParaRPr lang="en-US" dirty="0" smtClean="0"/>
          </a:p>
          <a:p>
            <a:endParaRPr lang="en-US" dirty="0"/>
          </a:p>
          <a:p>
            <a:endParaRPr lang="en-US" dirty="0" smtClean="0"/>
          </a:p>
          <a:p>
            <a:endParaRPr lang="en-US" dirty="0"/>
          </a:p>
          <a:p>
            <a:endParaRPr lang="en-US" dirty="0"/>
          </a:p>
        </p:txBody>
      </p:sp>
      <p:sp>
        <p:nvSpPr>
          <p:cNvPr id="4" name="TextBox 3"/>
          <p:cNvSpPr txBox="1"/>
          <p:nvPr/>
        </p:nvSpPr>
        <p:spPr>
          <a:xfrm>
            <a:off x="838200" y="1905000"/>
            <a:ext cx="7292292" cy="2092881"/>
          </a:xfrm>
          <a:prstGeom prst="rect">
            <a:avLst/>
          </a:prstGeom>
          <a:noFill/>
        </p:spPr>
        <p:txBody>
          <a:bodyPr wrap="square" rtlCol="0">
            <a:spAutoFit/>
          </a:bodyPr>
          <a:lstStyle/>
          <a:p>
            <a:pPr marL="457200" indent="-457200">
              <a:buFont typeface="Wingdings" pitchFamily="2" charset="2"/>
              <a:buChar char="§"/>
            </a:pPr>
            <a:r>
              <a:rPr lang="en-US" sz="2800" dirty="0"/>
              <a:t>Volunteers with a strong desire and need for </a:t>
            </a:r>
            <a:r>
              <a:rPr lang="en-US" sz="2800" dirty="0" smtClean="0"/>
              <a:t>a garden</a:t>
            </a:r>
          </a:p>
          <a:p>
            <a:pPr marL="457200" indent="-457200">
              <a:buFont typeface="Wingdings" pitchFamily="2" charset="2"/>
              <a:buChar char="§"/>
            </a:pPr>
            <a:endParaRPr lang="en-US" sz="2800" dirty="0"/>
          </a:p>
          <a:p>
            <a:pPr marL="457200" indent="-457200">
              <a:buFont typeface="Arial" pitchFamily="34" charset="0"/>
              <a:buChar char="•"/>
            </a:pPr>
            <a:r>
              <a:rPr lang="en-US" sz="2800" dirty="0" smtClean="0"/>
              <a:t>Volunteers </a:t>
            </a:r>
            <a:r>
              <a:rPr lang="en-US" sz="2800" dirty="0"/>
              <a:t>who will work in the garden</a:t>
            </a:r>
          </a:p>
          <a:p>
            <a:endParaRPr lang="en-US" dirty="0"/>
          </a:p>
        </p:txBody>
      </p:sp>
      <p:pic>
        <p:nvPicPr>
          <p:cNvPr id="6" name="Picture 5" descr="C:\Temp\Temporary Internet Files\Content.IE5\59ALI0VW\MC900240341[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199" y="3886200"/>
            <a:ext cx="2161169" cy="2057400"/>
          </a:xfrm>
          <a:prstGeom prst="rect">
            <a:avLst/>
          </a:prstGeom>
          <a:noFill/>
          <a:ln>
            <a:noFill/>
          </a:ln>
        </p:spPr>
      </p:pic>
    </p:spTree>
    <p:extLst>
      <p:ext uri="{BB962C8B-B14F-4D97-AF65-F5344CB8AC3E}">
        <p14:creationId xmlns:p14="http://schemas.microsoft.com/office/powerpoint/2010/main" val="36582313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Owner\My Documents\PPT1\PPT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0"/>
            <a:ext cx="7699711" cy="5811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0197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787400"/>
            <a:ext cx="8382000" cy="2000548"/>
          </a:xfrm>
          <a:prstGeom prst="rect">
            <a:avLst/>
          </a:prstGeom>
          <a:noFill/>
        </p:spPr>
        <p:txBody>
          <a:bodyPr wrap="square" rtlCol="0">
            <a:spAutoFit/>
          </a:bodyPr>
          <a:lstStyle/>
          <a:p>
            <a:pPr lvl="0"/>
            <a:r>
              <a:rPr lang="en-US" sz="2800" dirty="0"/>
              <a:t>Visit </a:t>
            </a:r>
            <a:r>
              <a:rPr lang="en-US" sz="2800" dirty="0" smtClean="0"/>
              <a:t>local </a:t>
            </a:r>
            <a:r>
              <a:rPr lang="en-US" sz="2800" dirty="0"/>
              <a:t>community gardens for ideas you might want to see in your community garden.</a:t>
            </a:r>
          </a:p>
          <a:p>
            <a:pPr lvl="1"/>
            <a:r>
              <a:rPr lang="en-US" sz="2800" u="sng" dirty="0">
                <a:solidFill>
                  <a:srgbClr val="FF0000"/>
                </a:solidFill>
                <a:hlinkClick r:id="rId2"/>
              </a:rPr>
              <a:t>http://communitygardensdfw.org/local-gardens</a:t>
            </a:r>
            <a:r>
              <a:rPr lang="en-US" sz="2800" dirty="0">
                <a:solidFill>
                  <a:srgbClr val="FF0000"/>
                </a:solidFill>
              </a:rPr>
              <a:t>  </a:t>
            </a:r>
          </a:p>
          <a:p>
            <a:pPr lvl="1"/>
            <a:r>
              <a:rPr lang="en-US" sz="2800" u="sng" dirty="0">
                <a:solidFill>
                  <a:srgbClr val="FF0000"/>
                </a:solidFill>
                <a:hlinkClick r:id="rId3"/>
              </a:rPr>
              <a:t>http://www.communitygarden.org/</a:t>
            </a:r>
            <a:r>
              <a:rPr lang="en-US" sz="4000" dirty="0">
                <a:solidFill>
                  <a:srgbClr val="00B0F0"/>
                </a:solidFill>
              </a:rPr>
              <a:t>	</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787948"/>
            <a:ext cx="54102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19593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2-</a:t>
            </a:r>
            <a:br>
              <a:rPr lang="en-US" dirty="0" smtClean="0"/>
            </a:br>
            <a:r>
              <a:rPr lang="en-US" dirty="0" smtClean="0"/>
              <a:t>DRAFT A MISSION STATEMENT</a:t>
            </a:r>
            <a:endParaRPr lang="en-US" dirty="0"/>
          </a:p>
        </p:txBody>
      </p:sp>
      <p:sp>
        <p:nvSpPr>
          <p:cNvPr id="3" name="Content Placeholder 2"/>
          <p:cNvSpPr>
            <a:spLocks noGrp="1"/>
          </p:cNvSpPr>
          <p:nvPr>
            <p:ph idx="1"/>
          </p:nvPr>
        </p:nvSpPr>
        <p:spPr>
          <a:xfrm>
            <a:off x="762000" y="1143000"/>
            <a:ext cx="7520940" cy="3579849"/>
          </a:xfrm>
        </p:spPr>
        <p:txBody>
          <a:bodyPr>
            <a:normAutofit fontScale="47500" lnSpcReduction="20000"/>
          </a:bodyPr>
          <a:lstStyle/>
          <a:p>
            <a:endParaRPr lang="en-US" sz="5100" b="0" dirty="0"/>
          </a:p>
          <a:p>
            <a:r>
              <a:rPr lang="en-US" sz="5100" b="0" dirty="0" smtClean="0"/>
              <a:t>A </a:t>
            </a:r>
            <a:r>
              <a:rPr lang="en-US" sz="5100" b="0" dirty="0"/>
              <a:t>clear purpose of the </a:t>
            </a:r>
            <a:r>
              <a:rPr lang="en-US" sz="5100" b="0" dirty="0" smtClean="0"/>
              <a:t>garden.</a:t>
            </a:r>
            <a:endParaRPr lang="en-US" sz="5100" b="0" dirty="0"/>
          </a:p>
          <a:p>
            <a:r>
              <a:rPr lang="en-US" sz="5100" b="0" dirty="0"/>
              <a:t>The type of role will the garden play - food production, community </a:t>
            </a:r>
            <a:r>
              <a:rPr lang="en-US" sz="5100" b="0" dirty="0" smtClean="0"/>
              <a:t>building, environmental </a:t>
            </a:r>
            <a:r>
              <a:rPr lang="en-US" sz="5100" b="0" dirty="0"/>
              <a:t>restoration, beautification, recreation?</a:t>
            </a:r>
          </a:p>
          <a:p>
            <a:r>
              <a:rPr lang="en-US" sz="5100" b="0" dirty="0"/>
              <a:t>Develop a decision tree to determine how the  garden will be  managed (democratic vote, consensus, board of directors, etc</a:t>
            </a:r>
            <a:r>
              <a:rPr lang="en-US" sz="5100" b="0" dirty="0" smtClean="0"/>
              <a:t>.)?</a:t>
            </a:r>
          </a:p>
          <a:p>
            <a:r>
              <a:rPr lang="en-US" sz="5400" b="0" dirty="0"/>
              <a:t>How will the garden be funded</a:t>
            </a:r>
            <a:endParaRPr lang="en-US" sz="5100" b="0" dirty="0"/>
          </a:p>
          <a:p>
            <a:endParaRPr lang="en-US" dirty="0"/>
          </a:p>
        </p:txBody>
      </p:sp>
    </p:spTree>
    <p:extLst>
      <p:ext uri="{BB962C8B-B14F-4D97-AF65-F5344CB8AC3E}">
        <p14:creationId xmlns:p14="http://schemas.microsoft.com/office/powerpoint/2010/main" val="20274841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3—Develop a Mission Statement</a:t>
            </a:r>
            <a:br>
              <a:rPr lang="en-US" dirty="0" smtClean="0"/>
            </a:br>
            <a:r>
              <a:rPr lang="en-US" dirty="0" smtClean="0"/>
              <a:t>continued:</a:t>
            </a:r>
            <a:endParaRPr lang="en-US" dirty="0"/>
          </a:p>
        </p:txBody>
      </p:sp>
      <p:sp>
        <p:nvSpPr>
          <p:cNvPr id="3" name="TextBox 2"/>
          <p:cNvSpPr txBox="1"/>
          <p:nvPr/>
        </p:nvSpPr>
        <p:spPr>
          <a:xfrm>
            <a:off x="609600" y="1219200"/>
            <a:ext cx="7697289" cy="3416320"/>
          </a:xfrm>
          <a:prstGeom prst="rect">
            <a:avLst/>
          </a:prstGeom>
          <a:noFill/>
        </p:spPr>
        <p:txBody>
          <a:bodyPr wrap="square" rtlCol="0">
            <a:spAutoFit/>
          </a:bodyPr>
          <a:lstStyle/>
          <a:p>
            <a:r>
              <a:rPr lang="en-US" sz="2400" dirty="0" smtClean="0"/>
              <a:t>It should include:</a:t>
            </a:r>
          </a:p>
          <a:p>
            <a:pPr marL="457200" indent="-457200">
              <a:buFont typeface="Arial" pitchFamily="34" charset="0"/>
              <a:buChar char="•"/>
            </a:pPr>
            <a:r>
              <a:rPr lang="en-US" sz="2400" dirty="0" smtClean="0"/>
              <a:t>Who can participate</a:t>
            </a:r>
          </a:p>
          <a:p>
            <a:endParaRPr lang="en-US" sz="2400" dirty="0" smtClean="0"/>
          </a:p>
          <a:p>
            <a:pPr marL="457200" indent="-457200">
              <a:buFont typeface="Arial" pitchFamily="34" charset="0"/>
              <a:buChar char="•"/>
            </a:pPr>
            <a:r>
              <a:rPr lang="en-US" sz="2400" dirty="0" smtClean="0"/>
              <a:t>What  is  expected of members</a:t>
            </a:r>
          </a:p>
          <a:p>
            <a:endParaRPr lang="en-US" sz="2400" dirty="0" smtClean="0"/>
          </a:p>
          <a:p>
            <a:pPr marL="457200" indent="-457200">
              <a:buFont typeface="Arial" pitchFamily="34" charset="0"/>
              <a:buChar char="•"/>
            </a:pPr>
            <a:r>
              <a:rPr lang="en-US" sz="2400" dirty="0" smtClean="0"/>
              <a:t>How much  time per week  is expected from each  member</a:t>
            </a:r>
          </a:p>
          <a:p>
            <a:pPr marL="457200" indent="-457200">
              <a:buFont typeface="Arial" pitchFamily="34" charset="0"/>
              <a:buChar char="•"/>
            </a:pPr>
            <a:endParaRPr lang="en-US" sz="2400" dirty="0" smtClean="0"/>
          </a:p>
          <a:p>
            <a:pPr marL="457200" indent="-457200">
              <a:buFont typeface="Arial" pitchFamily="34" charset="0"/>
              <a:buChar char="•"/>
            </a:pPr>
            <a:r>
              <a:rPr lang="en-US" sz="2400" dirty="0" smtClean="0"/>
              <a:t>And what the  garden will grow.  (</a:t>
            </a:r>
            <a:r>
              <a:rPr lang="en-US" sz="2400" dirty="0" err="1" smtClean="0"/>
              <a:t>Vegs</a:t>
            </a:r>
            <a:r>
              <a:rPr lang="en-US" sz="2400" dirty="0" smtClean="0"/>
              <a:t>, flowers, etc.)</a:t>
            </a:r>
            <a:endParaRPr lang="en-US" sz="2400" dirty="0"/>
          </a:p>
        </p:txBody>
      </p:sp>
    </p:spTree>
    <p:extLst>
      <p:ext uri="{BB962C8B-B14F-4D97-AF65-F5344CB8AC3E}">
        <p14:creationId xmlns:p14="http://schemas.microsoft.com/office/powerpoint/2010/main" val="30396936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Design options</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 y="1847850"/>
            <a:ext cx="9048750" cy="316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97592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4--Look at potential sites.</a:t>
            </a:r>
            <a:br>
              <a:rPr lang="en-US" dirty="0" smtClean="0"/>
            </a:br>
            <a:r>
              <a:rPr lang="en-US" dirty="0" smtClean="0"/>
              <a:t> </a:t>
            </a:r>
            <a:endParaRPr lang="en-US" dirty="0"/>
          </a:p>
        </p:txBody>
      </p:sp>
      <p:sp>
        <p:nvSpPr>
          <p:cNvPr id="3" name="TextBox 2"/>
          <p:cNvSpPr txBox="1"/>
          <p:nvPr/>
        </p:nvSpPr>
        <p:spPr>
          <a:xfrm>
            <a:off x="1828801" y="1295400"/>
            <a:ext cx="6858000" cy="3416320"/>
          </a:xfrm>
          <a:prstGeom prst="rect">
            <a:avLst/>
          </a:prstGeom>
          <a:noFill/>
        </p:spPr>
        <p:txBody>
          <a:bodyPr wrap="square" rtlCol="0">
            <a:spAutoFit/>
          </a:bodyPr>
          <a:lstStyle/>
          <a:p>
            <a:r>
              <a:rPr lang="en-US" sz="2400" dirty="0" smtClean="0"/>
              <a:t>When looking for a site consider the following  factors:</a:t>
            </a:r>
          </a:p>
          <a:p>
            <a:pPr marL="457200" indent="-457200">
              <a:buFont typeface="Arial" pitchFamily="34" charset="0"/>
              <a:buChar char="•"/>
            </a:pPr>
            <a:r>
              <a:rPr lang="en-US" sz="2400" dirty="0"/>
              <a:t> </a:t>
            </a:r>
            <a:r>
              <a:rPr lang="en-US" sz="2400" dirty="0" smtClean="0"/>
              <a:t>Exposure to light.  The number of hours that the sun is available ,  remember many vegetables  require six hours of light to produce fruit. </a:t>
            </a:r>
          </a:p>
          <a:p>
            <a:pPr marL="457200" indent="-457200">
              <a:buFont typeface="Arial" pitchFamily="34" charset="0"/>
              <a:buChar char="•"/>
            </a:pPr>
            <a:r>
              <a:rPr lang="en-US" sz="2400" dirty="0"/>
              <a:t> </a:t>
            </a:r>
            <a:r>
              <a:rPr lang="en-US" sz="2400" dirty="0" smtClean="0"/>
              <a:t>Availability  and cost of </a:t>
            </a:r>
            <a:r>
              <a:rPr lang="en-US" sz="2400" dirty="0"/>
              <a:t>w</a:t>
            </a:r>
            <a:r>
              <a:rPr lang="en-US" sz="2400" dirty="0" smtClean="0"/>
              <a:t>ater to the beds.  </a:t>
            </a:r>
          </a:p>
          <a:p>
            <a:pPr marL="457200" indent="-457200">
              <a:buFont typeface="Arial" pitchFamily="34" charset="0"/>
              <a:buChar char="•"/>
            </a:pPr>
            <a:r>
              <a:rPr lang="en-US" sz="2400" dirty="0" smtClean="0"/>
              <a:t>And the condition of the soil.  Is it rocky, clay, alkaline, grass</a:t>
            </a:r>
          </a:p>
          <a:p>
            <a:r>
              <a:rPr lang="en-US" sz="2400" dirty="0"/>
              <a:t> </a:t>
            </a:r>
            <a:r>
              <a:rPr lang="en-US" sz="2400" dirty="0" smtClean="0"/>
              <a:t>    weedy etc. </a:t>
            </a:r>
            <a:endParaRPr lang="en-US" sz="2400" dirty="0"/>
          </a:p>
        </p:txBody>
      </p:sp>
    </p:spTree>
    <p:extLst>
      <p:ext uri="{BB962C8B-B14F-4D97-AF65-F5344CB8AC3E}">
        <p14:creationId xmlns:p14="http://schemas.microsoft.com/office/powerpoint/2010/main" val="24626049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9181" y="802955"/>
            <a:ext cx="5715000" cy="984885"/>
          </a:xfrm>
          <a:prstGeom prst="rect">
            <a:avLst/>
          </a:prstGeom>
          <a:noFill/>
        </p:spPr>
        <p:txBody>
          <a:bodyPr wrap="square" rtlCol="0">
            <a:spAutoFit/>
          </a:bodyPr>
          <a:lstStyle/>
          <a:p>
            <a:r>
              <a:rPr lang="en-US" sz="4000" b="1" dirty="0"/>
              <a:t>Find land for the garden</a:t>
            </a:r>
            <a:endParaRPr lang="en-US" sz="4000" dirty="0"/>
          </a:p>
          <a:p>
            <a:endParaRPr lang="en-US" dirty="0"/>
          </a:p>
        </p:txBody>
      </p:sp>
      <p:sp>
        <p:nvSpPr>
          <p:cNvPr id="3" name="TextBox 2"/>
          <p:cNvSpPr txBox="1"/>
          <p:nvPr/>
        </p:nvSpPr>
        <p:spPr>
          <a:xfrm>
            <a:off x="533400" y="1787840"/>
            <a:ext cx="4038601" cy="3046988"/>
          </a:xfrm>
          <a:prstGeom prst="rect">
            <a:avLst/>
          </a:prstGeom>
          <a:noFill/>
        </p:spPr>
        <p:txBody>
          <a:bodyPr wrap="square" rtlCol="0">
            <a:spAutoFit/>
          </a:bodyPr>
          <a:lstStyle/>
          <a:p>
            <a:r>
              <a:rPr lang="en-US" sz="3200" dirty="0" smtClean="0"/>
              <a:t>Key Elements</a:t>
            </a:r>
          </a:p>
          <a:p>
            <a:pPr marL="514350" indent="-514350">
              <a:buAutoNum type="alphaUcPeriod"/>
            </a:pPr>
            <a:r>
              <a:rPr lang="en-US" sz="3200" dirty="0" smtClean="0"/>
              <a:t>Light</a:t>
            </a:r>
          </a:p>
          <a:p>
            <a:pPr marL="514350" indent="-514350">
              <a:buAutoNum type="alphaUcPeriod"/>
            </a:pPr>
            <a:r>
              <a:rPr lang="en-US" sz="3200" dirty="0" smtClean="0"/>
              <a:t>Drainage</a:t>
            </a:r>
          </a:p>
          <a:p>
            <a:pPr marL="514350" indent="-514350">
              <a:buAutoNum type="alphaUcPeriod"/>
            </a:pPr>
            <a:r>
              <a:rPr lang="en-US" sz="3200" dirty="0" smtClean="0"/>
              <a:t>Parking</a:t>
            </a:r>
          </a:p>
          <a:p>
            <a:pPr marL="514350" indent="-514350">
              <a:buAutoNum type="alphaUcPeriod"/>
            </a:pPr>
            <a:r>
              <a:rPr lang="en-US" sz="3200" dirty="0" smtClean="0"/>
              <a:t>Water</a:t>
            </a:r>
          </a:p>
          <a:p>
            <a:pPr marL="514350" indent="-514350">
              <a:buAutoNum type="alphaUcPeriod"/>
            </a:pPr>
            <a:endParaRPr lang="en-US" sz="3200"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1787840"/>
            <a:ext cx="4846916" cy="3469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07172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Documents\303669_3647688610669_713911620_n\303669_3647688610669_713911620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4885" y="1689193"/>
            <a:ext cx="3838575" cy="38385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581400" y="990600"/>
            <a:ext cx="2773516" cy="707886"/>
          </a:xfrm>
          <a:prstGeom prst="rect">
            <a:avLst/>
          </a:prstGeom>
          <a:noFill/>
        </p:spPr>
        <p:txBody>
          <a:bodyPr wrap="none" rtlCol="0">
            <a:spAutoFit/>
          </a:bodyPr>
          <a:lstStyle/>
          <a:p>
            <a:r>
              <a:rPr lang="en-US" sz="4000" dirty="0" smtClean="0"/>
              <a:t>Land Issues</a:t>
            </a:r>
            <a:endParaRPr lang="en-US" sz="4000" dirty="0"/>
          </a:p>
        </p:txBody>
      </p:sp>
      <p:sp>
        <p:nvSpPr>
          <p:cNvPr id="3" name="TextBox 2"/>
          <p:cNvSpPr txBox="1"/>
          <p:nvPr/>
        </p:nvSpPr>
        <p:spPr>
          <a:xfrm>
            <a:off x="914400" y="1698486"/>
            <a:ext cx="4053758" cy="3108543"/>
          </a:xfrm>
          <a:prstGeom prst="rect">
            <a:avLst/>
          </a:prstGeom>
          <a:noFill/>
        </p:spPr>
        <p:txBody>
          <a:bodyPr wrap="square" rtlCol="0">
            <a:spAutoFit/>
          </a:bodyPr>
          <a:lstStyle/>
          <a:p>
            <a:r>
              <a:rPr lang="en-US" sz="2800" dirty="0" smtClean="0"/>
              <a:t>Who are the neighbors</a:t>
            </a:r>
          </a:p>
          <a:p>
            <a:r>
              <a:rPr lang="en-US" sz="2800" dirty="0" smtClean="0"/>
              <a:t>Does it meet Zoning</a:t>
            </a:r>
          </a:p>
          <a:p>
            <a:r>
              <a:rPr lang="en-US" sz="2800" dirty="0" smtClean="0"/>
              <a:t>City Permits</a:t>
            </a:r>
          </a:p>
          <a:p>
            <a:r>
              <a:rPr lang="en-US" sz="2800" dirty="0" smtClean="0"/>
              <a:t>Site Plan</a:t>
            </a:r>
          </a:p>
          <a:p>
            <a:r>
              <a:rPr lang="en-US" sz="2800" dirty="0" smtClean="0"/>
              <a:t>Lease Agreement</a:t>
            </a:r>
          </a:p>
          <a:p>
            <a:r>
              <a:rPr lang="en-US" sz="2800" dirty="0" smtClean="0"/>
              <a:t>“hold harmless”</a:t>
            </a:r>
          </a:p>
          <a:p>
            <a:r>
              <a:rPr lang="en-US" sz="2800" dirty="0" smtClean="0"/>
              <a:t>Liability Insurance</a:t>
            </a:r>
            <a:endParaRPr lang="en-US" sz="2800" dirty="0"/>
          </a:p>
        </p:txBody>
      </p:sp>
    </p:spTree>
    <p:extLst>
      <p:ext uri="{BB962C8B-B14F-4D97-AF65-F5344CB8AC3E}">
        <p14:creationId xmlns:p14="http://schemas.microsoft.com/office/powerpoint/2010/main" val="15317032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6330" y="381000"/>
            <a:ext cx="4446730" cy="707886"/>
          </a:xfrm>
          <a:prstGeom prst="rect">
            <a:avLst/>
          </a:prstGeom>
          <a:noFill/>
        </p:spPr>
        <p:txBody>
          <a:bodyPr wrap="none" rtlCol="0">
            <a:spAutoFit/>
          </a:bodyPr>
          <a:lstStyle/>
          <a:p>
            <a:r>
              <a:rPr lang="en-US" sz="4000" dirty="0" smtClean="0"/>
              <a:t>LIABILITY insurance</a:t>
            </a:r>
            <a:endParaRPr lang="en-US" sz="4000" dirty="0"/>
          </a:p>
        </p:txBody>
      </p:sp>
      <p:sp>
        <p:nvSpPr>
          <p:cNvPr id="4" name="TextBox 3"/>
          <p:cNvSpPr txBox="1"/>
          <p:nvPr/>
        </p:nvSpPr>
        <p:spPr>
          <a:xfrm>
            <a:off x="1219200" y="3200400"/>
            <a:ext cx="6735496" cy="1692771"/>
          </a:xfrm>
          <a:prstGeom prst="rect">
            <a:avLst/>
          </a:prstGeom>
          <a:noFill/>
        </p:spPr>
        <p:txBody>
          <a:bodyPr wrap="square" rtlCol="0">
            <a:spAutoFit/>
          </a:bodyPr>
          <a:lstStyle/>
          <a:p>
            <a:r>
              <a:rPr lang="en-US" sz="3200" dirty="0" smtClean="0"/>
              <a:t>The land owner may require this.</a:t>
            </a:r>
          </a:p>
          <a:p>
            <a:endParaRPr lang="en-US" sz="3600" dirty="0"/>
          </a:p>
          <a:p>
            <a:r>
              <a:rPr lang="en-US" sz="3600" dirty="0" smtClean="0"/>
              <a:t>How much and who will pay for it?</a:t>
            </a:r>
            <a:endParaRPr lang="en-US" sz="3600" dirty="0"/>
          </a:p>
        </p:txBody>
      </p:sp>
      <p:pic>
        <p:nvPicPr>
          <p:cNvPr id="5" name="Picture 4" descr="C:\Temp\Temporary Internet Files\Content.IE5\8JMI3DCV\MC900015841[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4201" y="1088886"/>
            <a:ext cx="2743200" cy="2111514"/>
          </a:xfrm>
          <a:prstGeom prst="rect">
            <a:avLst/>
          </a:prstGeom>
          <a:noFill/>
          <a:ln>
            <a:noFill/>
          </a:ln>
        </p:spPr>
      </p:pic>
    </p:spTree>
    <p:extLst>
      <p:ext uri="{BB962C8B-B14F-4D97-AF65-F5344CB8AC3E}">
        <p14:creationId xmlns:p14="http://schemas.microsoft.com/office/powerpoint/2010/main" val="4093200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STEP 5        -Secure a </a:t>
            </a:r>
            <a:r>
              <a:rPr lang="en-US" dirty="0"/>
              <a:t>S</a:t>
            </a:r>
            <a:r>
              <a:rPr lang="en-US" dirty="0" smtClean="0"/>
              <a:t>ponsor</a:t>
            </a:r>
            <a:endParaRPr lang="en-US" dirty="0"/>
          </a:p>
        </p:txBody>
      </p:sp>
      <p:sp>
        <p:nvSpPr>
          <p:cNvPr id="3" name="TextBox 2"/>
          <p:cNvSpPr txBox="1"/>
          <p:nvPr/>
        </p:nvSpPr>
        <p:spPr>
          <a:xfrm>
            <a:off x="838200" y="1143000"/>
            <a:ext cx="7162800" cy="3970318"/>
          </a:xfrm>
          <a:prstGeom prst="rect">
            <a:avLst/>
          </a:prstGeom>
          <a:noFill/>
        </p:spPr>
        <p:txBody>
          <a:bodyPr wrap="square" rtlCol="0">
            <a:spAutoFit/>
          </a:bodyPr>
          <a:lstStyle/>
          <a:p>
            <a:pPr marL="457200" indent="-457200">
              <a:buFont typeface="Wingdings" pitchFamily="2" charset="2"/>
              <a:buChar char="q"/>
            </a:pPr>
            <a:r>
              <a:rPr lang="en-US" sz="2800" dirty="0" smtClean="0"/>
              <a:t>Visit local businesses that support agricultural or garden causes.  Talk with </a:t>
            </a:r>
          </a:p>
          <a:p>
            <a:r>
              <a:rPr lang="en-US" sz="2800" dirty="0" smtClean="0"/>
              <a:t>       churches with garden areas, schools,                      	might even have areas for gardens</a:t>
            </a:r>
            <a:endParaRPr lang="en-US" sz="2800" dirty="0"/>
          </a:p>
          <a:p>
            <a:pPr marL="457200" indent="-457200">
              <a:buFont typeface="Wingdings" pitchFamily="2" charset="2"/>
              <a:buChar char="q"/>
            </a:pPr>
            <a:r>
              <a:rPr lang="en-US" sz="2800" dirty="0" smtClean="0"/>
              <a:t>A sponsor can contribute lumber, tools,      seeds and other supplies</a:t>
            </a:r>
            <a:endParaRPr lang="en-US" sz="2800" dirty="0"/>
          </a:p>
          <a:p>
            <a:pPr marL="457200" indent="-457200">
              <a:buFont typeface="Wingdings" pitchFamily="2" charset="2"/>
              <a:buChar char="q"/>
            </a:pPr>
            <a:r>
              <a:rPr lang="en-US" sz="2800" dirty="0" smtClean="0"/>
              <a:t>If you can not find a sponsor  you will need to find other ways to raise funds, such as charging a membership fee. </a:t>
            </a:r>
            <a:endParaRPr lang="en-US" sz="2800" dirty="0"/>
          </a:p>
        </p:txBody>
      </p:sp>
    </p:spTree>
    <p:extLst>
      <p:ext uri="{BB962C8B-B14F-4D97-AF65-F5344CB8AC3E}">
        <p14:creationId xmlns:p14="http://schemas.microsoft.com/office/powerpoint/2010/main" val="37779402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INFRASTRUCTURE</a:t>
            </a:r>
            <a:endParaRPr lang="en-US" dirty="0"/>
          </a:p>
        </p:txBody>
      </p:sp>
      <p:sp>
        <p:nvSpPr>
          <p:cNvPr id="3" name="TextBox 2"/>
          <p:cNvSpPr txBox="1"/>
          <p:nvPr/>
        </p:nvSpPr>
        <p:spPr>
          <a:xfrm>
            <a:off x="1143000" y="1066800"/>
            <a:ext cx="2338589" cy="3416320"/>
          </a:xfrm>
          <a:prstGeom prst="rect">
            <a:avLst/>
          </a:prstGeom>
          <a:noFill/>
        </p:spPr>
        <p:txBody>
          <a:bodyPr wrap="none" rtlCol="0">
            <a:spAutoFit/>
          </a:bodyPr>
          <a:lstStyle/>
          <a:p>
            <a:r>
              <a:rPr lang="en-US" dirty="0" smtClean="0"/>
              <a:t>DEVELOP A SITE PLAN</a:t>
            </a:r>
          </a:p>
          <a:p>
            <a:r>
              <a:rPr lang="en-US" dirty="0"/>
              <a:t> </a:t>
            </a:r>
            <a:r>
              <a:rPr lang="en-US" dirty="0" smtClean="0"/>
              <a:t> a. Size of plots</a:t>
            </a:r>
          </a:p>
          <a:p>
            <a:r>
              <a:rPr lang="en-US" dirty="0"/>
              <a:t> </a:t>
            </a:r>
            <a:r>
              <a:rPr lang="en-US" dirty="0" smtClean="0"/>
              <a:t> b. Raised beds </a:t>
            </a:r>
          </a:p>
          <a:p>
            <a:r>
              <a:rPr lang="en-US" dirty="0"/>
              <a:t> </a:t>
            </a:r>
            <a:r>
              <a:rPr lang="en-US" dirty="0" smtClean="0"/>
              <a:t> c. ADA accessible</a:t>
            </a:r>
          </a:p>
          <a:p>
            <a:r>
              <a:rPr lang="en-US" dirty="0"/>
              <a:t> </a:t>
            </a:r>
            <a:r>
              <a:rPr lang="en-US" dirty="0" smtClean="0"/>
              <a:t> d. Fence</a:t>
            </a:r>
          </a:p>
          <a:p>
            <a:r>
              <a:rPr lang="en-US" dirty="0" smtClean="0"/>
              <a:t>  e. Tool Shed</a:t>
            </a:r>
          </a:p>
          <a:p>
            <a:r>
              <a:rPr lang="en-US" dirty="0"/>
              <a:t> </a:t>
            </a:r>
            <a:r>
              <a:rPr lang="en-US" dirty="0" smtClean="0"/>
              <a:t> f.  Benches Tables</a:t>
            </a:r>
          </a:p>
          <a:p>
            <a:r>
              <a:rPr lang="en-US" dirty="0"/>
              <a:t> </a:t>
            </a:r>
            <a:r>
              <a:rPr lang="en-US" dirty="0" smtClean="0"/>
              <a:t> g. Shade.</a:t>
            </a:r>
          </a:p>
          <a:p>
            <a:r>
              <a:rPr lang="en-US" dirty="0"/>
              <a:t> </a:t>
            </a:r>
            <a:r>
              <a:rPr lang="en-US" dirty="0" smtClean="0"/>
              <a:t> h. Composting</a:t>
            </a:r>
          </a:p>
          <a:p>
            <a:r>
              <a:rPr lang="en-US" dirty="0"/>
              <a:t> </a:t>
            </a:r>
            <a:r>
              <a:rPr lang="en-US" dirty="0" smtClean="0"/>
              <a:t> </a:t>
            </a:r>
            <a:r>
              <a:rPr lang="en-US" dirty="0" err="1" smtClean="0"/>
              <a:t>i</a:t>
            </a:r>
            <a:r>
              <a:rPr lang="en-US" dirty="0" smtClean="0"/>
              <a:t>.  Trash removal</a:t>
            </a:r>
          </a:p>
          <a:p>
            <a:r>
              <a:rPr lang="en-US" dirty="0"/>
              <a:t> </a:t>
            </a:r>
            <a:r>
              <a:rPr lang="en-US" dirty="0" smtClean="0"/>
              <a:t> j.  Attend classes</a:t>
            </a:r>
          </a:p>
          <a:p>
            <a:r>
              <a:rPr lang="en-US" dirty="0"/>
              <a:t> </a:t>
            </a:r>
            <a:r>
              <a:rPr lang="en-US" dirty="0" smtClean="0"/>
              <a:t> </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981200"/>
            <a:ext cx="4815209" cy="300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29230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COMPOSTING CLASSES</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371600"/>
            <a:ext cx="487680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7602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funding</a:t>
            </a:r>
            <a:endParaRPr lang="en-US" dirty="0"/>
          </a:p>
        </p:txBody>
      </p:sp>
      <p:sp>
        <p:nvSpPr>
          <p:cNvPr id="3" name="TextBox 2"/>
          <p:cNvSpPr txBox="1"/>
          <p:nvPr/>
        </p:nvSpPr>
        <p:spPr>
          <a:xfrm>
            <a:off x="1143000" y="1219200"/>
            <a:ext cx="3886200" cy="1477328"/>
          </a:xfrm>
          <a:prstGeom prst="rect">
            <a:avLst/>
          </a:prstGeom>
          <a:noFill/>
        </p:spPr>
        <p:txBody>
          <a:bodyPr wrap="square" rtlCol="0">
            <a:spAutoFit/>
          </a:bodyPr>
          <a:lstStyle/>
          <a:p>
            <a:r>
              <a:rPr lang="en-US" dirty="0" smtClean="0"/>
              <a:t>Create a garden budget</a:t>
            </a:r>
          </a:p>
          <a:p>
            <a:r>
              <a:rPr lang="en-US" dirty="0" smtClean="0"/>
              <a:t> a.  List of Materials</a:t>
            </a:r>
          </a:p>
          <a:p>
            <a:r>
              <a:rPr lang="en-US" dirty="0"/>
              <a:t> </a:t>
            </a:r>
            <a:r>
              <a:rPr lang="en-US" dirty="0" smtClean="0"/>
              <a:t>b.  Plot rental</a:t>
            </a:r>
          </a:p>
          <a:p>
            <a:r>
              <a:rPr lang="en-US" dirty="0"/>
              <a:t> </a:t>
            </a:r>
            <a:r>
              <a:rPr lang="en-US" dirty="0" smtClean="0"/>
              <a:t> c. Cost of water</a:t>
            </a:r>
          </a:p>
          <a:p>
            <a:r>
              <a:rPr lang="en-US" dirty="0"/>
              <a:t> </a:t>
            </a:r>
          </a:p>
        </p:txBody>
      </p:sp>
      <p:sp>
        <p:nvSpPr>
          <p:cNvPr id="4" name="TextBox 3"/>
          <p:cNvSpPr txBox="1"/>
          <p:nvPr/>
        </p:nvSpPr>
        <p:spPr>
          <a:xfrm>
            <a:off x="609600" y="2451100"/>
            <a:ext cx="3352800" cy="2585323"/>
          </a:xfrm>
          <a:prstGeom prst="rect">
            <a:avLst/>
          </a:prstGeom>
          <a:noFill/>
        </p:spPr>
        <p:txBody>
          <a:bodyPr wrap="square" rtlCol="0">
            <a:spAutoFit/>
          </a:bodyPr>
          <a:lstStyle/>
          <a:p>
            <a:r>
              <a:rPr lang="en-US" dirty="0" smtClean="0"/>
              <a:t>Sources of funding </a:t>
            </a:r>
          </a:p>
          <a:p>
            <a:r>
              <a:rPr lang="en-US" dirty="0" smtClean="0"/>
              <a:t>Big Box Stores</a:t>
            </a:r>
          </a:p>
          <a:p>
            <a:r>
              <a:rPr lang="en-US" dirty="0" smtClean="0"/>
              <a:t>Energy Companies</a:t>
            </a:r>
          </a:p>
          <a:p>
            <a:r>
              <a:rPr lang="en-US" dirty="0" smtClean="0"/>
              <a:t>Garden Raisers</a:t>
            </a:r>
          </a:p>
          <a:p>
            <a:r>
              <a:rPr lang="en-US" dirty="0" smtClean="0"/>
              <a:t>In kind donations</a:t>
            </a:r>
          </a:p>
          <a:p>
            <a:r>
              <a:rPr lang="en-US" dirty="0" smtClean="0"/>
              <a:t>Local High schools</a:t>
            </a:r>
          </a:p>
          <a:p>
            <a:r>
              <a:rPr lang="en-US" dirty="0" smtClean="0"/>
              <a:t>Boy Scouts</a:t>
            </a:r>
          </a:p>
          <a:p>
            <a:r>
              <a:rPr lang="en-US" dirty="0" smtClean="0"/>
              <a:t>Community Service programs</a:t>
            </a:r>
          </a:p>
          <a:p>
            <a:endParaRPr 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721723"/>
            <a:ext cx="4410075" cy="331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66423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smtClean="0"/>
              <a:t>communication</a:t>
            </a: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dirty="0"/>
              <a:t/>
            </a:r>
            <a:br>
              <a:rPr lang="en-US" dirty="0"/>
            </a:br>
            <a:endParaRPr lang="en-US" sz="2000" dirty="0">
              <a:latin typeface="Arial" pitchFamily="34" charset="0"/>
              <a:cs typeface="Arial" pitchFamily="34" charset="0"/>
            </a:endParaRPr>
          </a:p>
        </p:txBody>
      </p:sp>
      <p:sp>
        <p:nvSpPr>
          <p:cNvPr id="3" name="TextBox 2"/>
          <p:cNvSpPr txBox="1"/>
          <p:nvPr/>
        </p:nvSpPr>
        <p:spPr>
          <a:xfrm>
            <a:off x="533400" y="762000"/>
            <a:ext cx="8305800" cy="3693319"/>
          </a:xfrm>
          <a:prstGeom prst="rect">
            <a:avLst/>
          </a:prstGeom>
          <a:noFill/>
        </p:spPr>
        <p:txBody>
          <a:bodyPr wrap="square" rtlCol="0">
            <a:spAutoFit/>
          </a:bodyPr>
          <a:lstStyle/>
          <a:p>
            <a:r>
              <a:rPr lang="en-US" dirty="0">
                <a:latin typeface="Arial" pitchFamily="34" charset="0"/>
                <a:cs typeface="Arial" pitchFamily="34" charset="0"/>
              </a:rPr>
              <a:t>Have </a:t>
            </a:r>
            <a:r>
              <a:rPr lang="en-US" u="sng" dirty="0">
                <a:latin typeface="Arial" pitchFamily="34" charset="0"/>
                <a:cs typeface="Arial" pitchFamily="34" charset="0"/>
              </a:rPr>
              <a:t>clear enforceable garden rules</a:t>
            </a:r>
            <a:r>
              <a:rPr lang="en-US" dirty="0">
                <a:latin typeface="Arial" pitchFamily="34" charset="0"/>
                <a:cs typeface="Arial" pitchFamily="34" charset="0"/>
              </a:rPr>
              <a:t> with strong leadership in a garden coordinator and council to enforce them.</a:t>
            </a:r>
            <a:br>
              <a:rPr lang="en-US" dirty="0">
                <a:latin typeface="Arial" pitchFamily="34" charset="0"/>
                <a:cs typeface="Arial" pitchFamily="34" charset="0"/>
              </a:rPr>
            </a:br>
            <a:r>
              <a:rPr lang="en-US" dirty="0">
                <a:latin typeface="Arial" pitchFamily="34" charset="0"/>
                <a:cs typeface="Arial" pitchFamily="34" charset="0"/>
              </a:rPr>
              <a:t>This will help with any communication problems with other gardeners.</a:t>
            </a:r>
            <a:br>
              <a:rPr lang="en-US" dirty="0">
                <a:latin typeface="Arial" pitchFamily="34" charset="0"/>
                <a:cs typeface="Arial" pitchFamily="34" charset="0"/>
              </a:rPr>
            </a:br>
            <a:r>
              <a:rPr lang="en-US" dirty="0">
                <a:latin typeface="Arial" pitchFamily="34" charset="0"/>
                <a:cs typeface="Arial" pitchFamily="34" charset="0"/>
              </a:rPr>
              <a:t>Create an adopt-a- plot form with gardener’s information, contact, address, phone, etc. *</a:t>
            </a:r>
            <a:br>
              <a:rPr lang="en-US" dirty="0">
                <a:latin typeface="Arial" pitchFamily="34" charset="0"/>
                <a:cs typeface="Arial" pitchFamily="34" charset="0"/>
              </a:rPr>
            </a:br>
            <a:r>
              <a:rPr lang="en-US" dirty="0">
                <a:latin typeface="Arial" pitchFamily="34" charset="0"/>
                <a:cs typeface="Arial" pitchFamily="34" charset="0"/>
              </a:rPr>
              <a:t>Create an adopt-a-plot rules form and spell out what is expected of each gardener *</a:t>
            </a:r>
            <a:br>
              <a:rPr lang="en-US" dirty="0">
                <a:latin typeface="Arial" pitchFamily="34" charset="0"/>
                <a:cs typeface="Arial" pitchFamily="34" charset="0"/>
              </a:rPr>
            </a:br>
            <a:r>
              <a:rPr lang="en-US" dirty="0">
                <a:latin typeface="Arial" pitchFamily="34" charset="0"/>
                <a:cs typeface="Arial" pitchFamily="34" charset="0"/>
              </a:rPr>
              <a:t>create  policies , procedures and guideline rules for your garden.</a:t>
            </a:r>
            <a:br>
              <a:rPr lang="en-US" dirty="0">
                <a:latin typeface="Arial" pitchFamily="34" charset="0"/>
                <a:cs typeface="Arial" pitchFamily="34" charset="0"/>
              </a:rPr>
            </a:br>
            <a:r>
              <a:rPr lang="en-US" dirty="0">
                <a:latin typeface="Arial" pitchFamily="34" charset="0"/>
                <a:cs typeface="Arial" pitchFamily="34" charset="0"/>
              </a:rPr>
              <a:t>Create your garden by-laws *</a:t>
            </a:r>
            <a:br>
              <a:rPr lang="en-US" dirty="0">
                <a:latin typeface="Arial" pitchFamily="34" charset="0"/>
                <a:cs typeface="Arial" pitchFamily="34" charset="0"/>
              </a:rPr>
            </a:br>
            <a:r>
              <a:rPr lang="en-US" dirty="0">
                <a:latin typeface="Arial" pitchFamily="34" charset="0"/>
                <a:cs typeface="Arial" pitchFamily="34" charset="0"/>
              </a:rPr>
              <a:t>how will you communicate with gardeners who speak a different language?  </a:t>
            </a:r>
            <a:br>
              <a:rPr lang="en-US" dirty="0">
                <a:latin typeface="Arial" pitchFamily="34" charset="0"/>
                <a:cs typeface="Arial" pitchFamily="34" charset="0"/>
              </a:rPr>
            </a:br>
            <a:r>
              <a:rPr lang="en-US" dirty="0">
                <a:latin typeface="Arial" pitchFamily="34" charset="0"/>
                <a:cs typeface="Arial" pitchFamily="34" charset="0"/>
              </a:rPr>
              <a:t>Set up your own garden web site and a garden members g-mail account.  Include, </a:t>
            </a:r>
            <a:r>
              <a:rPr lang="en-US" dirty="0" err="1">
                <a:latin typeface="Arial" pitchFamily="34" charset="0"/>
                <a:cs typeface="Arial" pitchFamily="34" charset="0"/>
              </a:rPr>
              <a:t>facebook</a:t>
            </a:r>
            <a:r>
              <a:rPr lang="en-US" dirty="0">
                <a:latin typeface="Arial" pitchFamily="34" charset="0"/>
                <a:cs typeface="Arial" pitchFamily="34" charset="0"/>
              </a:rPr>
              <a:t>, blog, and twitter, </a:t>
            </a:r>
            <a:r>
              <a:rPr lang="en-US" dirty="0" err="1">
                <a:latin typeface="Arial" pitchFamily="34" charset="0"/>
                <a:cs typeface="Arial" pitchFamily="34" charset="0"/>
              </a:rPr>
              <a:t>youtube</a:t>
            </a:r>
            <a:r>
              <a:rPr lang="en-US" dirty="0">
                <a:latin typeface="Arial" pitchFamily="34" charset="0"/>
                <a:cs typeface="Arial" pitchFamily="34" charset="0"/>
              </a:rPr>
              <a:t> or any other media to keep your gardeners aware of what is going on</a:t>
            </a:r>
            <a:endParaRPr lang="en-US" dirty="0"/>
          </a:p>
        </p:txBody>
      </p:sp>
    </p:spTree>
    <p:extLst>
      <p:ext uri="{BB962C8B-B14F-4D97-AF65-F5344CB8AC3E}">
        <p14:creationId xmlns:p14="http://schemas.microsoft.com/office/powerpoint/2010/main" val="7222917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L\Documents\Carrots\Carro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000250"/>
            <a:ext cx="4953000" cy="37147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114800" y="685800"/>
            <a:ext cx="1207382" cy="646331"/>
          </a:xfrm>
          <a:prstGeom prst="rect">
            <a:avLst/>
          </a:prstGeom>
          <a:noFill/>
        </p:spPr>
        <p:txBody>
          <a:bodyPr wrap="none" rtlCol="0">
            <a:spAutoFit/>
          </a:bodyPr>
          <a:lstStyle/>
          <a:p>
            <a:r>
              <a:rPr lang="en-US" dirty="0" smtClean="0"/>
              <a:t>501 3c</a:t>
            </a:r>
          </a:p>
          <a:p>
            <a:r>
              <a:rPr lang="en-US" smtClean="0"/>
              <a:t>What is it?</a:t>
            </a:r>
            <a:endParaRPr lang="en-US"/>
          </a:p>
        </p:txBody>
      </p:sp>
      <p:sp>
        <p:nvSpPr>
          <p:cNvPr id="3" name="TextBox 2"/>
          <p:cNvSpPr txBox="1"/>
          <p:nvPr/>
        </p:nvSpPr>
        <p:spPr>
          <a:xfrm>
            <a:off x="4718491" y="6324600"/>
            <a:ext cx="1869551" cy="369332"/>
          </a:xfrm>
          <a:prstGeom prst="rect">
            <a:avLst/>
          </a:prstGeom>
          <a:noFill/>
        </p:spPr>
        <p:txBody>
          <a:bodyPr wrap="none" rtlCol="0">
            <a:spAutoFit/>
          </a:bodyPr>
          <a:lstStyle/>
          <a:p>
            <a:r>
              <a:rPr lang="en-US" dirty="0" smtClean="0"/>
              <a:t>TAX FREE STATUS</a:t>
            </a:r>
            <a:endParaRPr lang="en-US" dirty="0"/>
          </a:p>
        </p:txBody>
      </p:sp>
    </p:spTree>
    <p:extLst>
      <p:ext uri="{BB962C8B-B14F-4D97-AF65-F5344CB8AC3E}">
        <p14:creationId xmlns:p14="http://schemas.microsoft.com/office/powerpoint/2010/main" val="41947920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5-Green </a:t>
            </a:r>
            <a:r>
              <a:rPr lang="en-US" dirty="0"/>
              <a:t>up your thumbs</a:t>
            </a:r>
            <a:br>
              <a:rPr lang="en-US" dirty="0"/>
            </a:br>
            <a:endParaRPr lang="en-US" dirty="0"/>
          </a:p>
        </p:txBody>
      </p:sp>
      <p:sp>
        <p:nvSpPr>
          <p:cNvPr id="3" name="Content Placeholder 2"/>
          <p:cNvSpPr>
            <a:spLocks noGrp="1"/>
          </p:cNvSpPr>
          <p:nvPr>
            <p:ph idx="1"/>
          </p:nvPr>
        </p:nvSpPr>
        <p:spPr>
          <a:xfrm>
            <a:off x="762000" y="1905000"/>
            <a:ext cx="6758940" cy="3122649"/>
          </a:xfrm>
        </p:spPr>
        <p:txBody>
          <a:bodyPr>
            <a:normAutofit/>
          </a:bodyPr>
          <a:lstStyle/>
          <a:p>
            <a:endParaRPr lang="en-US" dirty="0"/>
          </a:p>
          <a:p>
            <a:r>
              <a:rPr lang="en-US" sz="3200" b="0" dirty="0" smtClean="0"/>
              <a:t>Work in nearby gardens or with other established gardens</a:t>
            </a:r>
            <a:endParaRPr lang="en-US" sz="3200" b="0" dirty="0"/>
          </a:p>
          <a:p>
            <a:r>
              <a:rPr lang="en-US" sz="3200" b="0" dirty="0" smtClean="0"/>
              <a:t>Take free or low cost workshops, take free or  low cost workshops from the Tarrant County Extension Service.</a:t>
            </a:r>
            <a:endParaRPr lang="en-US" sz="3200" b="0"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838200"/>
            <a:ext cx="6096000" cy="1489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60276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 information</a:t>
            </a:r>
            <a:endParaRPr lang="en-US" dirty="0"/>
          </a:p>
        </p:txBody>
      </p:sp>
      <p:sp>
        <p:nvSpPr>
          <p:cNvPr id="3" name="Content Placeholder 2"/>
          <p:cNvSpPr>
            <a:spLocks noGrp="1"/>
          </p:cNvSpPr>
          <p:nvPr>
            <p:ph idx="1"/>
          </p:nvPr>
        </p:nvSpPr>
        <p:spPr>
          <a:xfrm>
            <a:off x="762000" y="1100628"/>
            <a:ext cx="7581900" cy="4690572"/>
          </a:xfrm>
        </p:spPr>
        <p:txBody>
          <a:bodyPr>
            <a:normAutofit fontScale="92500"/>
          </a:bodyPr>
          <a:lstStyle/>
          <a:p>
            <a:r>
              <a:rPr lang="en-US" sz="2000" i="1" dirty="0" smtClean="0"/>
              <a:t>Returning </a:t>
            </a:r>
            <a:r>
              <a:rPr lang="en-US" sz="2000" i="1" dirty="0"/>
              <a:t>Gardeners</a:t>
            </a:r>
            <a:endParaRPr lang="en-US" sz="2000" dirty="0"/>
          </a:p>
          <a:p>
            <a:r>
              <a:rPr lang="en-US" sz="2000" dirty="0"/>
              <a:t>The (Your gardens’ name here) will e-mail a reminder of plot renewal to all current gardeners the 1</a:t>
            </a:r>
            <a:r>
              <a:rPr lang="en-US" sz="2000" baseline="30000" dirty="0"/>
              <a:t>st</a:t>
            </a:r>
            <a:r>
              <a:rPr lang="en-US" sz="2000" dirty="0"/>
              <a:t> of November.  To renew your plot please send payment to:  (Your gardens’ name and mailing address here)</a:t>
            </a:r>
          </a:p>
          <a:p>
            <a:r>
              <a:rPr lang="en-US" sz="2000" dirty="0"/>
              <a:t>Payment must be received by the last business day of December of the current year.  If payment is not received by this deadline, the plot will be considered available for reassignment to another gardener.</a:t>
            </a:r>
          </a:p>
          <a:p>
            <a:r>
              <a:rPr lang="en-US" sz="2000" i="1" dirty="0"/>
              <a:t>New Gardeners</a:t>
            </a:r>
            <a:endParaRPr lang="en-US" sz="2000" dirty="0"/>
          </a:p>
          <a:p>
            <a:r>
              <a:rPr lang="en-US" sz="2000" dirty="0"/>
              <a:t>Beginning the 1</a:t>
            </a:r>
            <a:r>
              <a:rPr lang="en-US" sz="2000" baseline="30000" dirty="0"/>
              <a:t>st</a:t>
            </a:r>
            <a:r>
              <a:rPr lang="en-US" sz="2000" dirty="0"/>
              <a:t> week of January, the (Your gardens’ name here) will provide information about plot availability for the coming season.  New gardeners should look at different plot sites before registering if requesting a specific plot within the garden.  Please note demand is high for garden plots, and the turnover rates are low.</a:t>
            </a:r>
          </a:p>
          <a:p>
            <a:r>
              <a:rPr lang="en-US" sz="2000" dirty="0"/>
              <a:t> </a:t>
            </a:r>
          </a:p>
          <a:p>
            <a:endParaRPr lang="en-US" dirty="0"/>
          </a:p>
        </p:txBody>
      </p:sp>
    </p:spTree>
    <p:extLst>
      <p:ext uri="{BB962C8B-B14F-4D97-AF65-F5344CB8AC3E}">
        <p14:creationId xmlns:p14="http://schemas.microsoft.com/office/powerpoint/2010/main" val="4166647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L\Documents\Carrots\PlantingPotatoes_St.Andrew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752600"/>
            <a:ext cx="3124200" cy="4165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360412" y="381000"/>
            <a:ext cx="2194575" cy="369332"/>
          </a:xfrm>
          <a:prstGeom prst="rect">
            <a:avLst/>
          </a:prstGeom>
          <a:noFill/>
        </p:spPr>
        <p:txBody>
          <a:bodyPr wrap="none" rtlCol="0">
            <a:spAutoFit/>
          </a:bodyPr>
          <a:lstStyle/>
          <a:p>
            <a:r>
              <a:rPr lang="en-US" b="1" dirty="0" smtClean="0"/>
              <a:t>TROUBLE SHOOTING</a:t>
            </a:r>
            <a:endParaRPr lang="en-US" b="1" dirty="0"/>
          </a:p>
        </p:txBody>
      </p:sp>
    </p:spTree>
    <p:extLst>
      <p:ext uri="{BB962C8B-B14F-4D97-AF65-F5344CB8AC3E}">
        <p14:creationId xmlns:p14="http://schemas.microsoft.com/office/powerpoint/2010/main" val="15015587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6600" y="228600"/>
            <a:ext cx="3127467" cy="369332"/>
          </a:xfrm>
          <a:prstGeom prst="rect">
            <a:avLst/>
          </a:prstGeom>
          <a:noFill/>
        </p:spPr>
        <p:txBody>
          <a:bodyPr wrap="square" rtlCol="0">
            <a:spAutoFit/>
          </a:bodyPr>
          <a:lstStyle/>
          <a:p>
            <a:r>
              <a:rPr lang="en-US" dirty="0" smtClean="0"/>
              <a:t>TROUBLESHOOTING</a:t>
            </a:r>
            <a:endParaRPr lang="en-US" dirty="0"/>
          </a:p>
        </p:txBody>
      </p:sp>
      <p:sp>
        <p:nvSpPr>
          <p:cNvPr id="3" name="TextBox 2"/>
          <p:cNvSpPr txBox="1"/>
          <p:nvPr/>
        </p:nvSpPr>
        <p:spPr>
          <a:xfrm>
            <a:off x="990600" y="1447800"/>
            <a:ext cx="7391400" cy="3693319"/>
          </a:xfrm>
          <a:prstGeom prst="rect">
            <a:avLst/>
          </a:prstGeom>
          <a:noFill/>
        </p:spPr>
        <p:txBody>
          <a:bodyPr wrap="square" rtlCol="0">
            <a:spAutoFit/>
          </a:bodyPr>
          <a:lstStyle/>
          <a:p>
            <a:r>
              <a:rPr lang="en-US" dirty="0"/>
              <a:t>Individuals receiving a plot assignment will be contacted by telephone or e-mail and may choose to accept the garden plot and complete the registration process within 30 days of notification.  If registration for a new plot is not completed by this deadline, the vacant plot may be offered to the next person on the waiting list.  Those individuals who are not successful in obtaining a garden plot assignment for the current year will maintain their numerical position, but must register again for the following year.</a:t>
            </a:r>
          </a:p>
          <a:p>
            <a:r>
              <a:rPr lang="en-US" dirty="0"/>
              <a:t>Gardeners are required to keep the (Your gardens’ name here) Garden Coordinator notified of changes to home address, phone number and e-mail addresses.  Accurate contact information ensures delivery of renewal forms and other information in a timely manner.  Your garden plot cannot be transferred to any person or persons.</a:t>
            </a:r>
          </a:p>
        </p:txBody>
      </p:sp>
    </p:spTree>
    <p:extLst>
      <p:ext uri="{BB962C8B-B14F-4D97-AF65-F5344CB8AC3E}">
        <p14:creationId xmlns:p14="http://schemas.microsoft.com/office/powerpoint/2010/main" val="549667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533401"/>
            <a:ext cx="7696200" cy="3970318"/>
          </a:xfrm>
          <a:prstGeom prst="rect">
            <a:avLst/>
          </a:prstGeom>
          <a:noFill/>
        </p:spPr>
        <p:txBody>
          <a:bodyPr wrap="square" rtlCol="0">
            <a:spAutoFit/>
          </a:bodyPr>
          <a:lstStyle/>
          <a:p>
            <a:r>
              <a:rPr lang="en-US" dirty="0"/>
              <a:t> YOUR GARDEN LOGO AND ADDRESS HERE</a:t>
            </a:r>
          </a:p>
          <a:p>
            <a:r>
              <a:rPr lang="en-US" dirty="0"/>
              <a:t> </a:t>
            </a:r>
          </a:p>
          <a:p>
            <a:r>
              <a:rPr lang="en-US" b="1" dirty="0"/>
              <a:t>                                         ADOPT A PLOT RENTAL </a:t>
            </a:r>
            <a:r>
              <a:rPr lang="en-US" b="1" dirty="0" smtClean="0"/>
              <a:t>FORM (See Below)</a:t>
            </a:r>
            <a:endParaRPr lang="en-US" dirty="0"/>
          </a:p>
          <a:p>
            <a:endParaRPr lang="en-US" dirty="0"/>
          </a:p>
          <a:p>
            <a:r>
              <a:rPr lang="en-US" b="1" dirty="0"/>
              <a:t> </a:t>
            </a:r>
            <a:endParaRPr lang="en-US" dirty="0"/>
          </a:p>
          <a:p>
            <a:r>
              <a:rPr lang="en-US" b="1" dirty="0"/>
              <a:t>&gt;</a:t>
            </a:r>
            <a:r>
              <a:rPr lang="en-US" dirty="0"/>
              <a:t>(Your gardens’ name here) will provide the garden plot     and water.  Mulch, compost and amendments will be provided when available.</a:t>
            </a:r>
          </a:p>
          <a:p>
            <a:r>
              <a:rPr lang="en-US" dirty="0"/>
              <a:t>&gt;Gardeners will strive to be good stewards to the land, learn and use organic gardening methods to produce more disease resistant pest free plants and healthy, nutritious fruits and vegetables for consumption.</a:t>
            </a:r>
          </a:p>
          <a:p>
            <a:r>
              <a:rPr lang="en-US" dirty="0"/>
              <a:t>&gt;The use of watering timers is not allowed, as mechanical failure could create a loss of water and ruin crops.</a:t>
            </a:r>
          </a:p>
          <a:p>
            <a:r>
              <a:rPr lang="en-US" dirty="0"/>
              <a:t>&gt;Gardeners will be responsible for planting and keeping their allotted plot and adjacent paths weed free</a:t>
            </a:r>
            <a:r>
              <a:rPr lang="en-US" dirty="0" smtClean="0"/>
              <a:t>.</a:t>
            </a:r>
            <a:endParaRPr lang="en-US" dirty="0"/>
          </a:p>
        </p:txBody>
      </p:sp>
    </p:spTree>
    <p:extLst>
      <p:ext uri="{BB962C8B-B14F-4D97-AF65-F5344CB8AC3E}">
        <p14:creationId xmlns:p14="http://schemas.microsoft.com/office/powerpoint/2010/main" val="17175453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3581" y="457200"/>
            <a:ext cx="3876382" cy="584775"/>
          </a:xfrm>
          <a:prstGeom prst="rect">
            <a:avLst/>
          </a:prstGeom>
          <a:noFill/>
        </p:spPr>
        <p:txBody>
          <a:bodyPr wrap="none" rtlCol="0">
            <a:spAutoFit/>
          </a:bodyPr>
          <a:lstStyle/>
          <a:p>
            <a:r>
              <a:rPr lang="en-US" sz="3200" dirty="0" smtClean="0"/>
              <a:t>HOLDING HARMLESS</a:t>
            </a:r>
            <a:endParaRPr lang="en-US" sz="3200" dirty="0"/>
          </a:p>
        </p:txBody>
      </p:sp>
      <p:sp>
        <p:nvSpPr>
          <p:cNvPr id="3" name="TextBox 2"/>
          <p:cNvSpPr txBox="1"/>
          <p:nvPr/>
        </p:nvSpPr>
        <p:spPr>
          <a:xfrm>
            <a:off x="838200" y="1041975"/>
            <a:ext cx="7543800" cy="3785652"/>
          </a:xfrm>
          <a:prstGeom prst="rect">
            <a:avLst/>
          </a:prstGeom>
          <a:noFill/>
        </p:spPr>
        <p:txBody>
          <a:bodyPr wrap="square" rtlCol="0">
            <a:spAutoFit/>
          </a:bodyPr>
          <a:lstStyle/>
          <a:p>
            <a:r>
              <a:rPr lang="en-US" sz="2400" b="1" dirty="0"/>
              <a:t>“Hold Harmless” Example</a:t>
            </a:r>
            <a:endParaRPr lang="en-US" sz="2400" dirty="0"/>
          </a:p>
          <a:p>
            <a:r>
              <a:rPr lang="en-US" sz="2400" b="1" dirty="0"/>
              <a:t>*</a:t>
            </a:r>
            <a:r>
              <a:rPr lang="en-US" sz="2400" dirty="0"/>
              <a:t> </a:t>
            </a:r>
            <a:r>
              <a:rPr lang="en-US" sz="2400" b="1" i="1" dirty="0"/>
              <a:t>I THEREFORE AGREE TO HOLD HARMLESS THE (name of garden or city or church or landowner or all) FOR ANY LIABILITY, DAMAGE, and LOSS OR CLAIM THAT OCCURS IN CONNECTION WITH USE OF THE GARDEN BY ME OR ANY OF MY GUESTS.  I AGREE TO FOLLOW ALL GUIDELINES SET FORTH.</a:t>
            </a:r>
            <a:endParaRPr lang="en-US" sz="2400" dirty="0"/>
          </a:p>
          <a:p>
            <a:r>
              <a:rPr lang="en-US" sz="2400" b="1" i="1" dirty="0"/>
              <a:t>Signature:________________________________________________________ Date:_________________</a:t>
            </a:r>
            <a:endParaRPr lang="en-US" sz="2400" dirty="0"/>
          </a:p>
          <a:p>
            <a:r>
              <a:rPr lang="en-US" sz="2400" dirty="0"/>
              <a:t> </a:t>
            </a:r>
          </a:p>
        </p:txBody>
      </p:sp>
    </p:spTree>
    <p:extLst>
      <p:ext uri="{BB962C8B-B14F-4D97-AF65-F5344CB8AC3E}">
        <p14:creationId xmlns:p14="http://schemas.microsoft.com/office/powerpoint/2010/main" val="9627238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3600" y="4343400"/>
            <a:ext cx="5022422" cy="1323439"/>
          </a:xfrm>
          <a:prstGeom prst="rect">
            <a:avLst/>
          </a:prstGeom>
          <a:noFill/>
        </p:spPr>
        <p:txBody>
          <a:bodyPr wrap="square" rtlCol="0">
            <a:spAutoFit/>
          </a:bodyPr>
          <a:lstStyle/>
          <a:p>
            <a:r>
              <a:rPr lang="en-US" sz="4000" dirty="0"/>
              <a:t>START </a:t>
            </a:r>
            <a:r>
              <a:rPr lang="en-US" sz="4000" dirty="0" smtClean="0"/>
              <a:t>YOUR </a:t>
            </a:r>
            <a:r>
              <a:rPr lang="en-US" sz="4000" dirty="0"/>
              <a:t>GARDEN AND WATCH IT GROW</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2789" y="457200"/>
            <a:ext cx="2233612" cy="2989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6359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12831</TotalTime>
  <Words>2835</Words>
  <Application>Microsoft Office PowerPoint</Application>
  <PresentationFormat>On-screen Show (4:3)</PresentationFormat>
  <Paragraphs>379</Paragraphs>
  <Slides>31</Slides>
  <Notes>20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Angles</vt:lpstr>
      <vt:lpstr>STARTING A COMMUNITY GARDEN WHERE YOU LIVE</vt:lpstr>
      <vt:lpstr>PowerPoint Presentation</vt:lpstr>
      <vt:lpstr>PowerPoint Presentation</vt:lpstr>
      <vt:lpstr>PowerPoint Presentation</vt:lpstr>
      <vt:lpstr>PowerPoint Presentation</vt:lpstr>
      <vt:lpstr>PowerPoint Presentation</vt:lpstr>
      <vt:lpstr>PowerPoint Presentation</vt:lpstr>
      <vt:lpstr>          You want to start a garden</vt:lpstr>
      <vt:lpstr>STEP 1-RECRUIT NEIGHBORS</vt:lpstr>
      <vt:lpstr>PowerPoint Presentation</vt:lpstr>
      <vt:lpstr>PowerPoint Presentation</vt:lpstr>
      <vt:lpstr>STEP 2- DRAFT A MISSION STATEMENT</vt:lpstr>
      <vt:lpstr>Step 3—Develop a Mission Statement continued:</vt:lpstr>
      <vt:lpstr>Design options</vt:lpstr>
      <vt:lpstr>STEP 4--Look at potential sites.  </vt:lpstr>
      <vt:lpstr>PowerPoint Presentation</vt:lpstr>
      <vt:lpstr>PowerPoint Presentation</vt:lpstr>
      <vt:lpstr>PowerPoint Presentation</vt:lpstr>
      <vt:lpstr>STEP 5        -Secure a Sponsor</vt:lpstr>
      <vt:lpstr>INFRASTRUCTURE</vt:lpstr>
      <vt:lpstr>COMPOSTING CLASSES</vt:lpstr>
      <vt:lpstr>funding</vt:lpstr>
      <vt:lpstr>           communication            </vt:lpstr>
      <vt:lpstr>PowerPoint Presentation</vt:lpstr>
      <vt:lpstr>STEP 5-Green up your thumbs </vt:lpstr>
      <vt:lpstr>Registration information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STARTING A COMMUNITY GARDEN WHERE YOU LIVE</dc:title>
  <dc:creator>Lance and Mary Ann</dc:creator>
  <cp:lastModifiedBy>Jackie Heidinger</cp:lastModifiedBy>
  <cp:revision>57</cp:revision>
  <dcterms:created xsi:type="dcterms:W3CDTF">2012-08-24T19:50:51Z</dcterms:created>
  <dcterms:modified xsi:type="dcterms:W3CDTF">2013-09-09T21:41:40Z</dcterms:modified>
</cp:coreProperties>
</file>